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0"/>
  </p:notesMasterIdLst>
  <p:sldIdLst>
    <p:sldId id="256" r:id="rId2"/>
    <p:sldId id="271" r:id="rId3"/>
    <p:sldId id="274" r:id="rId4"/>
    <p:sldId id="308" r:id="rId5"/>
    <p:sldId id="310" r:id="rId6"/>
    <p:sldId id="320" r:id="rId7"/>
    <p:sldId id="319" r:id="rId8"/>
    <p:sldId id="321" r:id="rId9"/>
    <p:sldId id="309" r:id="rId10"/>
    <p:sldId id="327" r:id="rId11"/>
    <p:sldId id="346" r:id="rId12"/>
    <p:sldId id="326" r:id="rId13"/>
    <p:sldId id="311" r:id="rId14"/>
    <p:sldId id="335" r:id="rId15"/>
    <p:sldId id="345" r:id="rId16"/>
    <p:sldId id="315" r:id="rId17"/>
    <p:sldId id="336" r:id="rId18"/>
    <p:sldId id="347" r:id="rId19"/>
    <p:sldId id="313" r:id="rId20"/>
    <p:sldId id="318" r:id="rId21"/>
    <p:sldId id="331" r:id="rId22"/>
    <p:sldId id="329" r:id="rId23"/>
    <p:sldId id="339" r:id="rId24"/>
    <p:sldId id="338" r:id="rId25"/>
    <p:sldId id="341" r:id="rId26"/>
    <p:sldId id="340" r:id="rId27"/>
    <p:sldId id="337" r:id="rId28"/>
    <p:sldId id="342" r:id="rId29"/>
    <p:sldId id="333" r:id="rId30"/>
    <p:sldId id="334" r:id="rId31"/>
    <p:sldId id="344" r:id="rId32"/>
    <p:sldId id="343" r:id="rId33"/>
    <p:sldId id="317" r:id="rId34"/>
    <p:sldId id="323" r:id="rId35"/>
    <p:sldId id="322" r:id="rId36"/>
    <p:sldId id="316" r:id="rId37"/>
    <p:sldId id="325" r:id="rId38"/>
    <p:sldId id="324" r:id="rId39"/>
  </p:sldIdLst>
  <p:sldSz cx="9144000" cy="5143500" type="screen16x9"/>
  <p:notesSz cx="6858000" cy="9144000"/>
  <p:embeddedFontLst>
    <p:embeddedFont>
      <p:font typeface="SJ초콜릿" panose="02020603020101020101" pitchFamily="18" charset="-127"/>
      <p:regular r:id="rId41"/>
    </p:embeddedFont>
    <p:embeddedFont>
      <p:font typeface="나눔고딕" panose="020D0604000000000000" pitchFamily="50" charset="-127"/>
      <p:regular r:id="rId42"/>
      <p:bold r:id="rId43"/>
    </p:embeddedFont>
    <p:embeddedFont>
      <p:font typeface="나눔고딕 ExtraBold" panose="020D0904000000000000" pitchFamily="50" charset="-127"/>
      <p:bold r:id="rId44"/>
    </p:embeddedFont>
    <p:embeddedFont>
      <p:font typeface="맑은 고딕" panose="020B0503020000020004" pitchFamily="50" charset="-127"/>
      <p:regular r:id="rId45"/>
      <p:bold r:id="rId46"/>
    </p:embeddedFont>
    <p:embeddedFont>
      <p:font typeface="나눔고딕코딩" panose="020D0009000000000000" pitchFamily="49" charset="-127"/>
      <p:regular r:id="rId47"/>
      <p:bold r:id="rId48"/>
    </p:embeddedFont>
    <p:embeddedFont>
      <p:font typeface="Arial Unicode MS" panose="020B0604020202020204" pitchFamily="50" charset="-127"/>
      <p:regular r:id="rId4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0868"/>
    <a:srgbClr val="C0C0C0"/>
    <a:srgbClr val="EAEAEA"/>
    <a:srgbClr val="FAFED2"/>
    <a:srgbClr val="DFFEC2"/>
    <a:srgbClr val="FFCCCC"/>
    <a:srgbClr val="FF58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4" autoAdjust="0"/>
    <p:restoredTop sz="80769" autoAdjust="0"/>
  </p:normalViewPr>
  <p:slideViewPr>
    <p:cSldViewPr>
      <p:cViewPr varScale="1">
        <p:scale>
          <a:sx n="97" d="100"/>
          <a:sy n="97" d="100"/>
        </p:scale>
        <p:origin x="-1368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0" d="100"/>
          <a:sy n="50" d="100"/>
        </p:scale>
        <p:origin x="-276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9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A2A39B-A432-4EED-887F-E4728F371361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6351C078-0FA5-49F4-AE39-BA9AE302B991}">
      <dgm:prSet phldrT="[텍스트]" custT="1"/>
      <dgm:spPr/>
      <dgm:t>
        <a:bodyPr/>
        <a:lstStyle/>
        <a:p>
          <a:pPr latinLnBrk="1"/>
          <a:r>
            <a:rPr lang="ko-KR" altLang="en-US" sz="1800" b="1" dirty="0" smtClean="0"/>
            <a:t>형 식</a:t>
          </a:r>
          <a:endParaRPr lang="ko-KR" altLang="en-US" sz="1800" b="1" dirty="0"/>
        </a:p>
      </dgm:t>
    </dgm:pt>
    <dgm:pt modelId="{EACF04A7-D971-48A9-82F4-7D5FE9ABD1A6}" type="parTrans" cxnId="{B0C6300D-5C26-4D96-B8C1-48B12561E1A9}">
      <dgm:prSet/>
      <dgm:spPr/>
      <dgm:t>
        <a:bodyPr/>
        <a:lstStyle/>
        <a:p>
          <a:pPr latinLnBrk="1"/>
          <a:endParaRPr lang="ko-KR" altLang="en-US"/>
        </a:p>
      </dgm:t>
    </dgm:pt>
    <dgm:pt modelId="{2A150BA9-A52B-476B-8DDA-75D4F53B735B}" type="sibTrans" cxnId="{B0C6300D-5C26-4D96-B8C1-48B12561E1A9}">
      <dgm:prSet/>
      <dgm:spPr/>
      <dgm:t>
        <a:bodyPr/>
        <a:lstStyle/>
        <a:p>
          <a:pPr latinLnBrk="1"/>
          <a:endParaRPr lang="ko-KR" altLang="en-US"/>
        </a:p>
      </dgm:t>
    </dgm:pt>
    <dgm:pt modelId="{62C43E64-84C5-4ED4-AFC6-149C1C69D454}">
      <dgm:prSet phldrT="[텍스트]" custT="1"/>
      <dgm:spPr/>
      <dgm:t>
        <a:bodyPr/>
        <a:lstStyle/>
        <a:p>
          <a:pPr latinLnBrk="1"/>
          <a:r>
            <a:rPr lang="ko-KR" altLang="en-US" sz="2200" dirty="0" smtClean="0"/>
            <a:t>  </a:t>
          </a:r>
          <a:r>
            <a:rPr lang="ko-KR" altLang="en-US" sz="1800" b="1" dirty="0" err="1" smtClean="0">
              <a:solidFill>
                <a:schemeClr val="tx1">
                  <a:lumMod val="85000"/>
                  <a:lumOff val="15000"/>
                </a:schemeClr>
              </a:solidFill>
            </a:rPr>
            <a:t>데이터형</a:t>
          </a:r>
          <a:r>
            <a:rPr lang="ko-KR" altLang="en-US" sz="1800" b="1" dirty="0" smtClean="0">
              <a:solidFill>
                <a:schemeClr val="tx1">
                  <a:lumMod val="85000"/>
                  <a:lumOff val="15000"/>
                </a:schemeClr>
              </a:solidFill>
            </a:rPr>
            <a:t> </a:t>
          </a:r>
          <a:r>
            <a:rPr lang="en-US" altLang="ko-KR" sz="1800" b="1" dirty="0" smtClean="0">
              <a:solidFill>
                <a:schemeClr val="tx1">
                  <a:lumMod val="85000"/>
                  <a:lumOff val="15000"/>
                </a:schemeClr>
              </a:solidFill>
            </a:rPr>
            <a:t>|</a:t>
          </a:r>
          <a:r>
            <a:rPr lang="ko-KR" altLang="en-US" sz="1800" b="1" dirty="0" smtClean="0">
              <a:solidFill>
                <a:schemeClr val="tx1">
                  <a:lumMod val="85000"/>
                  <a:lumOff val="15000"/>
                </a:schemeClr>
              </a:solidFill>
            </a:rPr>
            <a:t> </a:t>
          </a:r>
          <a:r>
            <a:rPr lang="ko-KR" altLang="en-US" sz="1800" b="1" dirty="0" err="1" smtClean="0">
              <a:solidFill>
                <a:schemeClr val="tx1">
                  <a:lumMod val="85000"/>
                  <a:lumOff val="15000"/>
                </a:schemeClr>
              </a:solidFill>
            </a:rPr>
            <a:t>배열명</a:t>
          </a:r>
          <a:r>
            <a:rPr lang="ko-KR" altLang="en-US" sz="1800" b="1" dirty="0" smtClean="0">
              <a:solidFill>
                <a:schemeClr val="tx1">
                  <a:lumMod val="85000"/>
                  <a:lumOff val="15000"/>
                </a:schemeClr>
              </a:solidFill>
            </a:rPr>
            <a:t> </a:t>
          </a:r>
          <a:r>
            <a:rPr lang="en-US" altLang="ko-KR" sz="1800" b="1" dirty="0" smtClean="0">
              <a:solidFill>
                <a:schemeClr val="tx1">
                  <a:lumMod val="85000"/>
                  <a:lumOff val="15000"/>
                </a:schemeClr>
              </a:solidFill>
            </a:rPr>
            <a:t>|</a:t>
          </a:r>
          <a:r>
            <a:rPr lang="ko-KR" altLang="en-US" sz="1800" b="1" dirty="0" smtClean="0">
              <a:solidFill>
                <a:schemeClr val="tx1">
                  <a:lumMod val="85000"/>
                  <a:lumOff val="15000"/>
                </a:schemeClr>
              </a:solidFill>
            </a:rPr>
            <a:t> </a:t>
          </a:r>
          <a:r>
            <a:rPr lang="en-US" altLang="ko-KR" sz="1800" b="1" dirty="0" smtClean="0">
              <a:solidFill>
                <a:schemeClr val="tx1">
                  <a:lumMod val="85000"/>
                  <a:lumOff val="15000"/>
                </a:schemeClr>
              </a:solidFill>
            </a:rPr>
            <a:t>[</a:t>
          </a:r>
          <a:r>
            <a:rPr lang="ko-KR" altLang="en-US" sz="1800" b="1" dirty="0" smtClean="0">
              <a:solidFill>
                <a:schemeClr val="tx1">
                  <a:lumMod val="85000"/>
                  <a:lumOff val="15000"/>
                </a:schemeClr>
              </a:solidFill>
            </a:rPr>
            <a:t>크기</a:t>
          </a:r>
          <a:r>
            <a:rPr lang="en-US" altLang="ko-KR" sz="1800" b="1" dirty="0" smtClean="0">
              <a:solidFill>
                <a:schemeClr val="tx1">
                  <a:lumMod val="85000"/>
                  <a:lumOff val="15000"/>
                </a:schemeClr>
              </a:solidFill>
            </a:rPr>
            <a:t>];</a:t>
          </a:r>
          <a:endParaRPr lang="ko-KR" altLang="en-US" sz="2000" b="1" dirty="0">
            <a:solidFill>
              <a:schemeClr val="tx1">
                <a:lumMod val="85000"/>
                <a:lumOff val="15000"/>
              </a:schemeClr>
            </a:solidFill>
          </a:endParaRPr>
        </a:p>
      </dgm:t>
    </dgm:pt>
    <dgm:pt modelId="{17157B10-1A62-4D53-AAC2-8ABC606DC829}" type="parTrans" cxnId="{7C5942C8-E598-43B4-8A6E-D49CA791075B}">
      <dgm:prSet/>
      <dgm:spPr/>
      <dgm:t>
        <a:bodyPr/>
        <a:lstStyle/>
        <a:p>
          <a:pPr latinLnBrk="1"/>
          <a:endParaRPr lang="ko-KR" altLang="en-US"/>
        </a:p>
      </dgm:t>
    </dgm:pt>
    <dgm:pt modelId="{57488ABF-D648-4CC4-B919-8BEAED109A5C}" type="sibTrans" cxnId="{7C5942C8-E598-43B4-8A6E-D49CA791075B}">
      <dgm:prSet/>
      <dgm:spPr/>
      <dgm:t>
        <a:bodyPr/>
        <a:lstStyle/>
        <a:p>
          <a:pPr latinLnBrk="1"/>
          <a:endParaRPr lang="ko-KR" altLang="en-US"/>
        </a:p>
      </dgm:t>
    </dgm:pt>
    <dgm:pt modelId="{D378F072-65FF-48EB-A1F2-A1BA635CD1DD}">
      <dgm:prSet phldrT="[텍스트]" custT="1"/>
      <dgm:spPr/>
      <dgm:t>
        <a:bodyPr/>
        <a:lstStyle/>
        <a:p>
          <a:pPr latinLnBrk="1"/>
          <a:r>
            <a:rPr lang="en-US" altLang="ko-KR" sz="2000" dirty="0" err="1" smtClean="0"/>
            <a:t>int</a:t>
          </a:r>
          <a:r>
            <a:rPr lang="en-US" altLang="ko-KR" sz="2000" dirty="0" smtClean="0"/>
            <a:t>		</a:t>
          </a:r>
          <a:r>
            <a:rPr lang="en-US" altLang="ko-KR" sz="2000" dirty="0" err="1" smtClean="0"/>
            <a:t>num</a:t>
          </a:r>
          <a:r>
            <a:rPr lang="en-US" altLang="ko-KR" sz="2000" dirty="0" smtClean="0"/>
            <a:t>	[5];</a:t>
          </a:r>
          <a:endParaRPr lang="ko-KR" altLang="en-US" sz="2000" dirty="0"/>
        </a:p>
      </dgm:t>
    </dgm:pt>
    <dgm:pt modelId="{FD633B53-7A44-4EB8-92B0-D1574F2AE060}" type="parTrans" cxnId="{A7DE3B1C-B5B0-4009-B146-B9693B37A2C2}">
      <dgm:prSet/>
      <dgm:spPr/>
      <dgm:t>
        <a:bodyPr/>
        <a:lstStyle/>
        <a:p>
          <a:pPr latinLnBrk="1"/>
          <a:endParaRPr lang="ko-KR" altLang="en-US"/>
        </a:p>
      </dgm:t>
    </dgm:pt>
    <dgm:pt modelId="{075A5A8F-7B66-4E6F-9EE3-F96CF3934F7D}" type="sibTrans" cxnId="{A7DE3B1C-B5B0-4009-B146-B9693B37A2C2}">
      <dgm:prSet/>
      <dgm:spPr/>
      <dgm:t>
        <a:bodyPr/>
        <a:lstStyle/>
        <a:p>
          <a:pPr latinLnBrk="1"/>
          <a:endParaRPr lang="ko-KR" altLang="en-US"/>
        </a:p>
      </dgm:t>
    </dgm:pt>
    <dgm:pt modelId="{4F10BBC7-42CD-4B84-9480-1DB40D0ACC3C}">
      <dgm:prSet phldrT="[텍스트]" custT="1"/>
      <dgm:spPr/>
      <dgm:t>
        <a:bodyPr/>
        <a:lstStyle/>
        <a:p>
          <a:pPr latinLnBrk="1"/>
          <a:endParaRPr lang="ko-KR" altLang="en-US" sz="2000" dirty="0"/>
        </a:p>
      </dgm:t>
    </dgm:pt>
    <dgm:pt modelId="{450E7726-FB4F-417F-9973-7D23A0E1A61A}" type="parTrans" cxnId="{9F0D8E5C-5BB4-4C8C-9F73-8814B8475207}">
      <dgm:prSet/>
      <dgm:spPr/>
      <dgm:t>
        <a:bodyPr/>
        <a:lstStyle/>
        <a:p>
          <a:pPr latinLnBrk="1"/>
          <a:endParaRPr lang="ko-KR" altLang="en-US"/>
        </a:p>
      </dgm:t>
    </dgm:pt>
    <dgm:pt modelId="{454140C9-CBEF-474E-8CA3-662B1C23925F}" type="sibTrans" cxnId="{9F0D8E5C-5BB4-4C8C-9F73-8814B8475207}">
      <dgm:prSet/>
      <dgm:spPr/>
      <dgm:t>
        <a:bodyPr/>
        <a:lstStyle/>
        <a:p>
          <a:pPr latinLnBrk="1"/>
          <a:endParaRPr lang="ko-KR" altLang="en-US"/>
        </a:p>
      </dgm:t>
    </dgm:pt>
    <dgm:pt modelId="{12E48814-E221-4AA1-89AB-3AB66D579454}">
      <dgm:prSet phldrT="[텍스트]" custT="1"/>
      <dgm:spPr/>
      <dgm:t>
        <a:bodyPr/>
        <a:lstStyle/>
        <a:p>
          <a:pPr latinLnBrk="1"/>
          <a:r>
            <a:rPr lang="en-US" altLang="ko-KR" sz="2000" dirty="0" smtClean="0"/>
            <a:t>char		</a:t>
          </a:r>
          <a:r>
            <a:rPr lang="en-US" altLang="ko-KR" sz="2000" dirty="0" err="1" smtClean="0"/>
            <a:t>str</a:t>
          </a:r>
          <a:r>
            <a:rPr lang="en-US" altLang="ko-KR" sz="2000" dirty="0" smtClean="0"/>
            <a:t>	[80]; </a:t>
          </a:r>
          <a:endParaRPr lang="ko-KR" altLang="en-US" sz="2000" dirty="0"/>
        </a:p>
      </dgm:t>
    </dgm:pt>
    <dgm:pt modelId="{DD8542F9-643E-46BE-A2A1-E2CD7DE1B633}" type="sibTrans" cxnId="{C075C09B-0C4E-4313-9711-D469F462A0E0}">
      <dgm:prSet/>
      <dgm:spPr/>
      <dgm:t>
        <a:bodyPr/>
        <a:lstStyle/>
        <a:p>
          <a:pPr latinLnBrk="1"/>
          <a:endParaRPr lang="ko-KR" altLang="en-US"/>
        </a:p>
      </dgm:t>
    </dgm:pt>
    <dgm:pt modelId="{FC2396C4-C991-4447-9A3D-A220BBD403B1}" type="parTrans" cxnId="{C075C09B-0C4E-4313-9711-D469F462A0E0}">
      <dgm:prSet/>
      <dgm:spPr/>
      <dgm:t>
        <a:bodyPr/>
        <a:lstStyle/>
        <a:p>
          <a:pPr latinLnBrk="1"/>
          <a:endParaRPr lang="ko-KR" altLang="en-US"/>
        </a:p>
      </dgm:t>
    </dgm:pt>
    <dgm:pt modelId="{2C927295-E3A1-42BC-9447-8FACDF98488E}">
      <dgm:prSet phldrT="[텍스트]" custT="1"/>
      <dgm:spPr/>
      <dgm:t>
        <a:bodyPr/>
        <a:lstStyle/>
        <a:p>
          <a:pPr latinLnBrk="1"/>
          <a:r>
            <a:rPr lang="en-US" altLang="ko-KR" sz="2000" dirty="0" smtClean="0"/>
            <a:t>short		</a:t>
          </a:r>
          <a:r>
            <a:rPr lang="en-US" altLang="ko-KR" sz="2000" dirty="0" err="1" smtClean="0"/>
            <a:t>arr</a:t>
          </a:r>
          <a:r>
            <a:rPr lang="en-US" altLang="ko-KR" sz="2000" dirty="0" smtClean="0"/>
            <a:t>	[100];</a:t>
          </a:r>
          <a:endParaRPr lang="ko-KR" altLang="en-US" sz="2000" dirty="0"/>
        </a:p>
      </dgm:t>
    </dgm:pt>
    <dgm:pt modelId="{965AA022-B5FE-440E-BE37-967DF23329F6}" type="sibTrans" cxnId="{BE9C371E-CA5A-44CC-8DDC-BFACFE17267B}">
      <dgm:prSet/>
      <dgm:spPr/>
      <dgm:t>
        <a:bodyPr/>
        <a:lstStyle/>
        <a:p>
          <a:pPr latinLnBrk="1"/>
          <a:endParaRPr lang="ko-KR" altLang="en-US"/>
        </a:p>
      </dgm:t>
    </dgm:pt>
    <dgm:pt modelId="{71E6A23E-A6F3-4D70-8D97-E15CE9AF417D}" type="parTrans" cxnId="{BE9C371E-CA5A-44CC-8DDC-BFACFE17267B}">
      <dgm:prSet/>
      <dgm:spPr/>
      <dgm:t>
        <a:bodyPr/>
        <a:lstStyle/>
        <a:p>
          <a:pPr latinLnBrk="1"/>
          <a:endParaRPr lang="ko-KR" altLang="en-US"/>
        </a:p>
      </dgm:t>
    </dgm:pt>
    <dgm:pt modelId="{A553CE6B-35B7-4E1B-8BC9-EE7557D16053}">
      <dgm:prSet phldrT="[텍스트]" custT="1"/>
      <dgm:spPr/>
      <dgm:t>
        <a:bodyPr/>
        <a:lstStyle/>
        <a:p>
          <a:pPr latinLnBrk="1"/>
          <a:r>
            <a:rPr lang="en-US" altLang="ko-KR" sz="2000" dirty="0" smtClean="0"/>
            <a:t>float		</a:t>
          </a:r>
          <a:r>
            <a:rPr lang="en-US" altLang="ko-KR" sz="2000" dirty="0" err="1" smtClean="0"/>
            <a:t>ave</a:t>
          </a:r>
          <a:r>
            <a:rPr lang="en-US" altLang="ko-KR" sz="2000" dirty="0" smtClean="0"/>
            <a:t>	[10];</a:t>
          </a:r>
          <a:endParaRPr lang="ko-KR" altLang="en-US" sz="2000" dirty="0"/>
        </a:p>
      </dgm:t>
    </dgm:pt>
    <dgm:pt modelId="{9101A4A3-49B2-4282-9376-91016F13614D}" type="sibTrans" cxnId="{0696108C-5EA7-4530-A068-7047CED7BAC9}">
      <dgm:prSet/>
      <dgm:spPr/>
      <dgm:t>
        <a:bodyPr/>
        <a:lstStyle/>
        <a:p>
          <a:pPr latinLnBrk="1"/>
          <a:endParaRPr lang="ko-KR" altLang="en-US"/>
        </a:p>
      </dgm:t>
    </dgm:pt>
    <dgm:pt modelId="{2D542C06-F893-408E-92DA-3304E8268745}" type="parTrans" cxnId="{0696108C-5EA7-4530-A068-7047CED7BAC9}">
      <dgm:prSet/>
      <dgm:spPr/>
      <dgm:t>
        <a:bodyPr/>
        <a:lstStyle/>
        <a:p>
          <a:pPr latinLnBrk="1"/>
          <a:endParaRPr lang="ko-KR" altLang="en-US"/>
        </a:p>
      </dgm:t>
    </dgm:pt>
    <dgm:pt modelId="{D6954C6B-62BD-4FD1-8516-C40B41D7B3D6}" type="pres">
      <dgm:prSet presAssocID="{A0A2A39B-A432-4EED-887F-E4728F371361}" presName="Name0" presStyleCnt="0">
        <dgm:presLayoutVars>
          <dgm:chMax/>
          <dgm:chPref val="3"/>
          <dgm:dir/>
          <dgm:animOne val="branch"/>
          <dgm:animLvl val="lvl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0C66AB4-120A-4A51-B13F-4E9090571641}" type="pres">
      <dgm:prSet presAssocID="{6351C078-0FA5-49F4-AE39-BA9AE302B991}" presName="composite" presStyleCnt="0"/>
      <dgm:spPr/>
      <dgm:t>
        <a:bodyPr/>
        <a:lstStyle/>
        <a:p>
          <a:pPr latinLnBrk="1"/>
          <a:endParaRPr lang="ko-KR" altLang="en-US"/>
        </a:p>
      </dgm:t>
    </dgm:pt>
    <dgm:pt modelId="{ABC04EFB-DEF5-44AF-86A7-752E10EAC425}" type="pres">
      <dgm:prSet presAssocID="{6351C078-0FA5-49F4-AE39-BA9AE302B991}" presName="FirstChild" presStyleLbl="revTx" presStyleIdx="0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FED7133-4028-4CB1-B86F-C2403B17920E}" type="pres">
      <dgm:prSet presAssocID="{6351C078-0FA5-49F4-AE39-BA9AE302B991}" presName="Parent" presStyleLbl="alignNode1" presStyleIdx="0" presStyleCnt="1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C65FC29-0E87-4AE6-999D-C7B732F5F51A}" type="pres">
      <dgm:prSet presAssocID="{6351C078-0FA5-49F4-AE39-BA9AE302B991}" presName="Accent" presStyleLbl="parChTrans1D1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FF61FD54-6623-4130-A83B-66501B86BD1E}" type="pres">
      <dgm:prSet presAssocID="{6351C078-0FA5-49F4-AE39-BA9AE302B991}" presName="Child" presStyleLbl="revTx" presStyleIdx="1" presStyleCnt="2" custScaleY="200251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BE9C371E-CA5A-44CC-8DDC-BFACFE17267B}" srcId="{6351C078-0FA5-49F4-AE39-BA9AE302B991}" destId="{2C927295-E3A1-42BC-9447-8FACDF98488E}" srcOrd="3" destOrd="0" parTransId="{71E6A23E-A6F3-4D70-8D97-E15CE9AF417D}" sibTransId="{965AA022-B5FE-440E-BE37-967DF23329F6}"/>
    <dgm:cxn modelId="{0BAA6C11-AD11-4CC1-93BB-7C93C189193D}" type="presOf" srcId="{A553CE6B-35B7-4E1B-8BC9-EE7557D16053}" destId="{FF61FD54-6623-4130-A83B-66501B86BD1E}" srcOrd="0" destOrd="1" presId="urn:microsoft.com/office/officeart/2011/layout/TabList"/>
    <dgm:cxn modelId="{B0C6300D-5C26-4D96-B8C1-48B12561E1A9}" srcId="{A0A2A39B-A432-4EED-887F-E4728F371361}" destId="{6351C078-0FA5-49F4-AE39-BA9AE302B991}" srcOrd="0" destOrd="0" parTransId="{EACF04A7-D971-48A9-82F4-7D5FE9ABD1A6}" sibTransId="{2A150BA9-A52B-476B-8DDA-75D4F53B735B}"/>
    <dgm:cxn modelId="{A7DE3B1C-B5B0-4009-B146-B9693B37A2C2}" srcId="{6351C078-0FA5-49F4-AE39-BA9AE302B991}" destId="{D378F072-65FF-48EB-A1F2-A1BA635CD1DD}" srcOrd="1" destOrd="0" parTransId="{FD633B53-7A44-4EB8-92B0-D1574F2AE060}" sibTransId="{075A5A8F-7B66-4E6F-9EE3-F96CF3934F7D}"/>
    <dgm:cxn modelId="{C075C09B-0C4E-4313-9711-D469F462A0E0}" srcId="{6351C078-0FA5-49F4-AE39-BA9AE302B991}" destId="{12E48814-E221-4AA1-89AB-3AB66D579454}" srcOrd="4" destOrd="0" parTransId="{FC2396C4-C991-4447-9A3D-A220BBD403B1}" sibTransId="{DD8542F9-643E-46BE-A2A1-E2CD7DE1B633}"/>
    <dgm:cxn modelId="{0696108C-5EA7-4530-A068-7047CED7BAC9}" srcId="{6351C078-0FA5-49F4-AE39-BA9AE302B991}" destId="{A553CE6B-35B7-4E1B-8BC9-EE7557D16053}" srcOrd="2" destOrd="0" parTransId="{2D542C06-F893-408E-92DA-3304E8268745}" sibTransId="{9101A4A3-49B2-4282-9376-91016F13614D}"/>
    <dgm:cxn modelId="{74759E1B-F00C-4D1C-84C5-265D3BFE82C5}" type="presOf" srcId="{4F10BBC7-42CD-4B84-9480-1DB40D0ACC3C}" destId="{FF61FD54-6623-4130-A83B-66501B86BD1E}" srcOrd="0" destOrd="4" presId="urn:microsoft.com/office/officeart/2011/layout/TabList"/>
    <dgm:cxn modelId="{9F0D8E5C-5BB4-4C8C-9F73-8814B8475207}" srcId="{6351C078-0FA5-49F4-AE39-BA9AE302B991}" destId="{4F10BBC7-42CD-4B84-9480-1DB40D0ACC3C}" srcOrd="5" destOrd="0" parTransId="{450E7726-FB4F-417F-9973-7D23A0E1A61A}" sibTransId="{454140C9-CBEF-474E-8CA3-662B1C23925F}"/>
    <dgm:cxn modelId="{5AF2A082-663E-417F-9211-6D6A0E3A8FA8}" type="presOf" srcId="{62C43E64-84C5-4ED4-AFC6-149C1C69D454}" destId="{ABC04EFB-DEF5-44AF-86A7-752E10EAC425}" srcOrd="0" destOrd="0" presId="urn:microsoft.com/office/officeart/2011/layout/TabList"/>
    <dgm:cxn modelId="{D3DAD51C-FA8F-40EB-B7C2-5DA31DC3DCF7}" type="presOf" srcId="{A0A2A39B-A432-4EED-887F-E4728F371361}" destId="{D6954C6B-62BD-4FD1-8516-C40B41D7B3D6}" srcOrd="0" destOrd="0" presId="urn:microsoft.com/office/officeart/2011/layout/TabList"/>
    <dgm:cxn modelId="{7C5942C8-E598-43B4-8A6E-D49CA791075B}" srcId="{6351C078-0FA5-49F4-AE39-BA9AE302B991}" destId="{62C43E64-84C5-4ED4-AFC6-149C1C69D454}" srcOrd="0" destOrd="0" parTransId="{17157B10-1A62-4D53-AAC2-8ABC606DC829}" sibTransId="{57488ABF-D648-4CC4-B919-8BEAED109A5C}"/>
    <dgm:cxn modelId="{E5414175-0D86-455E-BA08-67376EE099E1}" type="presOf" srcId="{D378F072-65FF-48EB-A1F2-A1BA635CD1DD}" destId="{FF61FD54-6623-4130-A83B-66501B86BD1E}" srcOrd="0" destOrd="0" presId="urn:microsoft.com/office/officeart/2011/layout/TabList"/>
    <dgm:cxn modelId="{C7BC988B-6188-4F08-BB13-A16E1EDBE0B5}" type="presOf" srcId="{2C927295-E3A1-42BC-9447-8FACDF98488E}" destId="{FF61FD54-6623-4130-A83B-66501B86BD1E}" srcOrd="0" destOrd="2" presId="urn:microsoft.com/office/officeart/2011/layout/TabList"/>
    <dgm:cxn modelId="{109F61BE-DC66-4E45-8F51-2E9369843093}" type="presOf" srcId="{6351C078-0FA5-49F4-AE39-BA9AE302B991}" destId="{0FED7133-4028-4CB1-B86F-C2403B17920E}" srcOrd="0" destOrd="0" presId="urn:microsoft.com/office/officeart/2011/layout/TabList"/>
    <dgm:cxn modelId="{87ADCED2-1D2E-4C0D-8C76-CFE76BA4C590}" type="presOf" srcId="{12E48814-E221-4AA1-89AB-3AB66D579454}" destId="{FF61FD54-6623-4130-A83B-66501B86BD1E}" srcOrd="0" destOrd="3" presId="urn:microsoft.com/office/officeart/2011/layout/TabList"/>
    <dgm:cxn modelId="{EA5FB17B-C5E1-4324-9BC7-07743C4E899F}" type="presParOf" srcId="{D6954C6B-62BD-4FD1-8516-C40B41D7B3D6}" destId="{E0C66AB4-120A-4A51-B13F-4E9090571641}" srcOrd="0" destOrd="0" presId="urn:microsoft.com/office/officeart/2011/layout/TabList"/>
    <dgm:cxn modelId="{E48D37E5-ADDE-42F9-8EB5-6A84621F6497}" type="presParOf" srcId="{E0C66AB4-120A-4A51-B13F-4E9090571641}" destId="{ABC04EFB-DEF5-44AF-86A7-752E10EAC425}" srcOrd="0" destOrd="0" presId="urn:microsoft.com/office/officeart/2011/layout/TabList"/>
    <dgm:cxn modelId="{CA5FD91F-8318-4850-B1B6-CED5F74A67E2}" type="presParOf" srcId="{E0C66AB4-120A-4A51-B13F-4E9090571641}" destId="{0FED7133-4028-4CB1-B86F-C2403B17920E}" srcOrd="1" destOrd="0" presId="urn:microsoft.com/office/officeart/2011/layout/TabList"/>
    <dgm:cxn modelId="{CBEF528C-6613-412F-8751-76C2B2E045CB}" type="presParOf" srcId="{E0C66AB4-120A-4A51-B13F-4E9090571641}" destId="{9C65FC29-0E87-4AE6-999D-C7B732F5F51A}" srcOrd="2" destOrd="0" presId="urn:microsoft.com/office/officeart/2011/layout/TabList"/>
    <dgm:cxn modelId="{BC0F68FE-0EFC-406D-A9C6-B64BAB51D99E}" type="presParOf" srcId="{D6954C6B-62BD-4FD1-8516-C40B41D7B3D6}" destId="{FF61FD54-6623-4130-A83B-66501B86BD1E}" srcOrd="1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2DA40C-B980-4656-9BE0-75DDCAC6CC54}" type="doc">
      <dgm:prSet loTypeId="urn:microsoft.com/office/officeart/2005/8/layout/vProcess5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pPr latinLnBrk="1"/>
          <a:endParaRPr lang="ko-KR" altLang="en-US"/>
        </a:p>
      </dgm:t>
    </dgm:pt>
    <dgm:pt modelId="{22BEEDB9-8917-4CFA-AAA9-E02C5914ACD0}">
      <dgm:prSet phldrT="[텍스트]" custT="1"/>
      <dgm:spPr/>
      <dgm:t>
        <a:bodyPr/>
        <a:lstStyle/>
        <a:p>
          <a:pPr algn="ctr" latinLnBrk="1"/>
          <a:r>
            <a:rPr lang="ko-KR" altLang="en-US" sz="1800" dirty="0" smtClean="0"/>
            <a:t>헤더 파일 선언</a:t>
          </a:r>
          <a:endParaRPr lang="ko-KR" altLang="en-US" sz="1800" dirty="0"/>
        </a:p>
      </dgm:t>
    </dgm:pt>
    <dgm:pt modelId="{1236024D-56A7-4191-85A2-FFA28A9DE832}" type="parTrans" cxnId="{2A35B5EE-7812-4AA0-880D-2904B91C15EC}">
      <dgm:prSet/>
      <dgm:spPr/>
      <dgm:t>
        <a:bodyPr/>
        <a:lstStyle/>
        <a:p>
          <a:pPr algn="l" latinLnBrk="1"/>
          <a:endParaRPr lang="ko-KR" altLang="en-US"/>
        </a:p>
      </dgm:t>
    </dgm:pt>
    <dgm:pt modelId="{8A6AB9D8-4E3E-4BA0-9527-583E18680A95}" type="sibTrans" cxnId="{2A35B5EE-7812-4AA0-880D-2904B91C15EC}">
      <dgm:prSet/>
      <dgm:spPr/>
      <dgm:t>
        <a:bodyPr/>
        <a:lstStyle/>
        <a:p>
          <a:pPr algn="l" latinLnBrk="1"/>
          <a:endParaRPr lang="ko-KR" altLang="en-US"/>
        </a:p>
      </dgm:t>
    </dgm:pt>
    <dgm:pt modelId="{49E8185B-5962-405C-AEA4-7F8D44D604D2}">
      <dgm:prSet phldrT="[텍스트]"/>
      <dgm:spPr/>
      <dgm:t>
        <a:bodyPr/>
        <a:lstStyle/>
        <a:p>
          <a:pPr algn="ctr" latinLnBrk="1"/>
          <a:r>
            <a:rPr lang="en-US" altLang="ko-KR" dirty="0" err="1" smtClean="0"/>
            <a:t>srand</a:t>
          </a:r>
          <a:r>
            <a:rPr lang="ko-KR" altLang="en-US" dirty="0" smtClean="0"/>
            <a:t>으로 </a:t>
          </a:r>
          <a:r>
            <a:rPr lang="ko-KR" altLang="en-US" dirty="0" err="1" smtClean="0"/>
            <a:t>난수</a:t>
          </a:r>
          <a:r>
            <a:rPr lang="ko-KR" altLang="en-US" dirty="0" smtClean="0"/>
            <a:t> 테이블 제작</a:t>
          </a:r>
          <a:endParaRPr lang="ko-KR" altLang="en-US" dirty="0"/>
        </a:p>
      </dgm:t>
    </dgm:pt>
    <dgm:pt modelId="{F831BFAD-D46D-45F1-B83C-78D1D154C7D2}" type="parTrans" cxnId="{F141B71A-5161-4FB4-BE82-B30F8F061982}">
      <dgm:prSet/>
      <dgm:spPr/>
      <dgm:t>
        <a:bodyPr/>
        <a:lstStyle/>
        <a:p>
          <a:pPr algn="l" latinLnBrk="1"/>
          <a:endParaRPr lang="ko-KR" altLang="en-US"/>
        </a:p>
      </dgm:t>
    </dgm:pt>
    <dgm:pt modelId="{9EBC3304-E568-4107-BE37-8723B2F474F9}" type="sibTrans" cxnId="{F141B71A-5161-4FB4-BE82-B30F8F061982}">
      <dgm:prSet/>
      <dgm:spPr/>
      <dgm:t>
        <a:bodyPr/>
        <a:lstStyle/>
        <a:p>
          <a:pPr algn="l" latinLnBrk="1"/>
          <a:endParaRPr lang="ko-KR" altLang="en-US"/>
        </a:p>
      </dgm:t>
    </dgm:pt>
    <dgm:pt modelId="{25EC9EAF-C507-4412-B407-F71D9AE1A35E}">
      <dgm:prSet phldrT="[텍스트]" custT="1"/>
      <dgm:spPr/>
      <dgm:t>
        <a:bodyPr/>
        <a:lstStyle/>
        <a:p>
          <a:pPr algn="ctr" latinLnBrk="1"/>
          <a:r>
            <a:rPr lang="ko-KR" altLang="en-US" sz="1800" dirty="0" err="1" smtClean="0"/>
            <a:t>난수</a:t>
          </a:r>
          <a:r>
            <a:rPr lang="ko-KR" altLang="en-US" sz="1800" dirty="0" smtClean="0"/>
            <a:t> 저장 배열 생성</a:t>
          </a:r>
          <a:endParaRPr lang="ko-KR" altLang="en-US" sz="1800" dirty="0"/>
        </a:p>
      </dgm:t>
    </dgm:pt>
    <dgm:pt modelId="{926D522F-0A5F-4522-AA4D-5D0DEF30180D}" type="parTrans" cxnId="{DCA9C32E-82F8-4D7A-B527-C4AAB087DA6C}">
      <dgm:prSet/>
      <dgm:spPr/>
      <dgm:t>
        <a:bodyPr/>
        <a:lstStyle/>
        <a:p>
          <a:pPr algn="l" latinLnBrk="1"/>
          <a:endParaRPr lang="ko-KR" altLang="en-US"/>
        </a:p>
      </dgm:t>
    </dgm:pt>
    <dgm:pt modelId="{442AE395-7723-4383-993E-D5BF53B08D6D}" type="sibTrans" cxnId="{DCA9C32E-82F8-4D7A-B527-C4AAB087DA6C}">
      <dgm:prSet/>
      <dgm:spPr/>
      <dgm:t>
        <a:bodyPr/>
        <a:lstStyle/>
        <a:p>
          <a:pPr algn="l" latinLnBrk="1"/>
          <a:endParaRPr lang="ko-KR" altLang="en-US"/>
        </a:p>
      </dgm:t>
    </dgm:pt>
    <dgm:pt modelId="{1982E6A2-A046-4E37-9A20-7FC56CE94493}">
      <dgm:prSet phldrT="[텍스트]" custT="1"/>
      <dgm:spPr/>
      <dgm:t>
        <a:bodyPr/>
        <a:lstStyle/>
        <a:p>
          <a:pPr algn="ctr" latinLnBrk="1"/>
          <a:r>
            <a:rPr lang="ko-KR" altLang="en-US" sz="1800" dirty="0" smtClean="0"/>
            <a:t>배열을 돌면서 </a:t>
          </a:r>
          <a:r>
            <a:rPr lang="ko-KR" altLang="en-US" sz="1800" dirty="0" err="1" smtClean="0"/>
            <a:t>난수</a:t>
          </a:r>
          <a:r>
            <a:rPr lang="ko-KR" altLang="en-US" sz="1800" dirty="0" smtClean="0"/>
            <a:t> 입력</a:t>
          </a:r>
          <a:endParaRPr lang="ko-KR" altLang="en-US" sz="1800" dirty="0"/>
        </a:p>
      </dgm:t>
    </dgm:pt>
    <dgm:pt modelId="{FE248548-198E-4B02-97DB-A356442287CA}" type="parTrans" cxnId="{24284121-09D1-4DD2-931E-D5B6DCA5AAD0}">
      <dgm:prSet/>
      <dgm:spPr/>
      <dgm:t>
        <a:bodyPr/>
        <a:lstStyle/>
        <a:p>
          <a:pPr algn="l" latinLnBrk="1"/>
          <a:endParaRPr lang="ko-KR" altLang="en-US"/>
        </a:p>
      </dgm:t>
    </dgm:pt>
    <dgm:pt modelId="{8B899774-CF55-4121-B712-00BF11FF5117}" type="sibTrans" cxnId="{24284121-09D1-4DD2-931E-D5B6DCA5AAD0}">
      <dgm:prSet/>
      <dgm:spPr/>
      <dgm:t>
        <a:bodyPr/>
        <a:lstStyle/>
        <a:p>
          <a:pPr algn="l" latinLnBrk="1"/>
          <a:endParaRPr lang="ko-KR" altLang="en-US"/>
        </a:p>
      </dgm:t>
    </dgm:pt>
    <dgm:pt modelId="{8E86509C-8177-4CD2-A36F-851CA955B98A}">
      <dgm:prSet phldrT="[텍스트]" custT="1"/>
      <dgm:spPr/>
      <dgm:t>
        <a:bodyPr/>
        <a:lstStyle/>
        <a:p>
          <a:pPr algn="ctr" latinLnBrk="1"/>
          <a:r>
            <a:rPr lang="en-US" altLang="ko-KR" sz="1800" dirty="0" smtClean="0"/>
            <a:t>/*</a:t>
          </a:r>
          <a:r>
            <a:rPr lang="ko-KR" altLang="en-US" sz="1800" dirty="0" smtClean="0"/>
            <a:t>정렬</a:t>
          </a:r>
          <a:r>
            <a:rPr lang="en-US" altLang="ko-KR" sz="1800" dirty="0" smtClean="0"/>
            <a:t>*/</a:t>
          </a:r>
          <a:r>
            <a:rPr lang="ko-KR" altLang="en-US" sz="1800" dirty="0" smtClean="0"/>
            <a:t> </a:t>
          </a:r>
          <a:r>
            <a:rPr lang="en-US" altLang="ko-KR" sz="1800" dirty="0" smtClean="0"/>
            <a:t>&gt; for</a:t>
          </a:r>
          <a:r>
            <a:rPr lang="ko-KR" altLang="en-US" sz="1800" dirty="0" smtClean="0"/>
            <a:t>문 출력</a:t>
          </a:r>
          <a:endParaRPr lang="ko-KR" altLang="en-US" sz="1800" dirty="0"/>
        </a:p>
      </dgm:t>
    </dgm:pt>
    <dgm:pt modelId="{765F8461-D98B-466D-BFA7-B8D4393F1BD1}" type="parTrans" cxnId="{A8FBBE43-577C-4F1B-B68F-27CAE51C0B67}">
      <dgm:prSet/>
      <dgm:spPr/>
      <dgm:t>
        <a:bodyPr/>
        <a:lstStyle/>
        <a:p>
          <a:pPr algn="l" latinLnBrk="1"/>
          <a:endParaRPr lang="ko-KR" altLang="en-US"/>
        </a:p>
      </dgm:t>
    </dgm:pt>
    <dgm:pt modelId="{E299AACD-BE0D-460C-8A13-CDD293BB8D09}" type="sibTrans" cxnId="{A8FBBE43-577C-4F1B-B68F-27CAE51C0B67}">
      <dgm:prSet/>
      <dgm:spPr/>
      <dgm:t>
        <a:bodyPr/>
        <a:lstStyle/>
        <a:p>
          <a:pPr algn="l" latinLnBrk="1"/>
          <a:endParaRPr lang="ko-KR" altLang="en-US"/>
        </a:p>
      </dgm:t>
    </dgm:pt>
    <dgm:pt modelId="{E964AB10-C4C1-45FB-A2E2-FA8BE9335FD2}" type="pres">
      <dgm:prSet presAssocID="{D02DA40C-B980-4656-9BE0-75DDCAC6CC54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A7BE128-A1F5-46D3-9E7B-A818D6361D77}" type="pres">
      <dgm:prSet presAssocID="{D02DA40C-B980-4656-9BE0-75DDCAC6CC54}" presName="dummyMaxCanvas" presStyleCnt="0">
        <dgm:presLayoutVars/>
      </dgm:prSet>
      <dgm:spPr/>
    </dgm:pt>
    <dgm:pt modelId="{F0B0B0F0-C90D-4B36-BCB2-76105CEF442E}" type="pres">
      <dgm:prSet presAssocID="{D02DA40C-B980-4656-9BE0-75DDCAC6CC54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1E68A00-AD9F-47BD-A185-B3A27F4D89EC}" type="pres">
      <dgm:prSet presAssocID="{D02DA40C-B980-4656-9BE0-75DDCAC6CC54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CE9D6C8-4EAA-4CE5-B2F9-99B2F1523D85}" type="pres">
      <dgm:prSet presAssocID="{D02DA40C-B980-4656-9BE0-75DDCAC6CC54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9D1CC27-19B2-4D57-B4D9-5593044C6C99}" type="pres">
      <dgm:prSet presAssocID="{D02DA40C-B980-4656-9BE0-75DDCAC6CC54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B2381B8-4E1A-490A-A7A6-A72F2A4E5E04}" type="pres">
      <dgm:prSet presAssocID="{D02DA40C-B980-4656-9BE0-75DDCAC6CC54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0A6DEE1-7611-48DB-A2E8-FCDD7A568CAE}" type="pres">
      <dgm:prSet presAssocID="{D02DA40C-B980-4656-9BE0-75DDCAC6CC54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3197982-A362-4A52-AE39-4FF0083D0EE2}" type="pres">
      <dgm:prSet presAssocID="{D02DA40C-B980-4656-9BE0-75DDCAC6CC54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805514F-657A-42CA-BBEA-5D9217F62040}" type="pres">
      <dgm:prSet presAssocID="{D02DA40C-B980-4656-9BE0-75DDCAC6CC54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E731058-9371-4529-B761-E4AB0528C20E}" type="pres">
      <dgm:prSet presAssocID="{D02DA40C-B980-4656-9BE0-75DDCAC6CC54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D3F96B5-2A75-42C7-8507-8070A2DD3937}" type="pres">
      <dgm:prSet presAssocID="{D02DA40C-B980-4656-9BE0-75DDCAC6CC54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996F196-7902-4CA3-B2E1-01200241F751}" type="pres">
      <dgm:prSet presAssocID="{D02DA40C-B980-4656-9BE0-75DDCAC6CC54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6B3608F-29F7-444E-97E6-4AE7F117BDA8}" type="pres">
      <dgm:prSet presAssocID="{D02DA40C-B980-4656-9BE0-75DDCAC6CC54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A1CB3E8-5F43-42A6-AE52-9CAD60EF281D}" type="pres">
      <dgm:prSet presAssocID="{D02DA40C-B980-4656-9BE0-75DDCAC6CC54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2D6C4C6-BD7F-4262-9D05-917110FC6C63}" type="pres">
      <dgm:prSet presAssocID="{D02DA40C-B980-4656-9BE0-75DDCAC6CC54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33FC8AC0-5E16-4AF3-B53D-1D7A5EFAE15E}" type="presOf" srcId="{1982E6A2-A046-4E37-9A20-7FC56CE94493}" destId="{C9D1CC27-19B2-4D57-B4D9-5593044C6C99}" srcOrd="0" destOrd="0" presId="urn:microsoft.com/office/officeart/2005/8/layout/vProcess5"/>
    <dgm:cxn modelId="{33949879-004B-442D-BE98-2C3B1DE1A2F5}" type="presOf" srcId="{8E86509C-8177-4CD2-A36F-851CA955B98A}" destId="{DB2381B8-4E1A-490A-A7A6-A72F2A4E5E04}" srcOrd="0" destOrd="0" presId="urn:microsoft.com/office/officeart/2005/8/layout/vProcess5"/>
    <dgm:cxn modelId="{9182D379-3FA0-4EEF-84BF-85064FCCB16D}" type="presOf" srcId="{49E8185B-5962-405C-AEA4-7F8D44D604D2}" destId="{4996F196-7902-4CA3-B2E1-01200241F751}" srcOrd="1" destOrd="0" presId="urn:microsoft.com/office/officeart/2005/8/layout/vProcess5"/>
    <dgm:cxn modelId="{C95D68A2-8F43-4142-A983-C0D65BBDA7FB}" type="presOf" srcId="{D02DA40C-B980-4656-9BE0-75DDCAC6CC54}" destId="{E964AB10-C4C1-45FB-A2E2-FA8BE9335FD2}" srcOrd="0" destOrd="0" presId="urn:microsoft.com/office/officeart/2005/8/layout/vProcess5"/>
    <dgm:cxn modelId="{2A35B5EE-7812-4AA0-880D-2904B91C15EC}" srcId="{D02DA40C-B980-4656-9BE0-75DDCAC6CC54}" destId="{22BEEDB9-8917-4CFA-AAA9-E02C5914ACD0}" srcOrd="0" destOrd="0" parTransId="{1236024D-56A7-4191-85A2-FFA28A9DE832}" sibTransId="{8A6AB9D8-4E3E-4BA0-9527-583E18680A95}"/>
    <dgm:cxn modelId="{F141B71A-5161-4FB4-BE82-B30F8F061982}" srcId="{D02DA40C-B980-4656-9BE0-75DDCAC6CC54}" destId="{49E8185B-5962-405C-AEA4-7F8D44D604D2}" srcOrd="1" destOrd="0" parTransId="{F831BFAD-D46D-45F1-B83C-78D1D154C7D2}" sibTransId="{9EBC3304-E568-4107-BE37-8723B2F474F9}"/>
    <dgm:cxn modelId="{43494639-910E-4FB2-8A0D-D9E31D8CFC44}" type="presOf" srcId="{442AE395-7723-4383-993E-D5BF53B08D6D}" destId="{B805514F-657A-42CA-BBEA-5D9217F62040}" srcOrd="0" destOrd="0" presId="urn:microsoft.com/office/officeart/2005/8/layout/vProcess5"/>
    <dgm:cxn modelId="{154B915B-2629-472B-95E0-39C79B2A6353}" type="presOf" srcId="{25EC9EAF-C507-4412-B407-F71D9AE1A35E}" destId="{96B3608F-29F7-444E-97E6-4AE7F117BDA8}" srcOrd="1" destOrd="0" presId="urn:microsoft.com/office/officeart/2005/8/layout/vProcess5"/>
    <dgm:cxn modelId="{84FEA631-BFA5-48FB-A78D-1F88A2414284}" type="presOf" srcId="{8E86509C-8177-4CD2-A36F-851CA955B98A}" destId="{F2D6C4C6-BD7F-4262-9D05-917110FC6C63}" srcOrd="1" destOrd="0" presId="urn:microsoft.com/office/officeart/2005/8/layout/vProcess5"/>
    <dgm:cxn modelId="{8CF5F8BB-E620-4F52-8C99-D7961319ABD8}" type="presOf" srcId="{8A6AB9D8-4E3E-4BA0-9527-583E18680A95}" destId="{30A6DEE1-7611-48DB-A2E8-FCDD7A568CAE}" srcOrd="0" destOrd="0" presId="urn:microsoft.com/office/officeart/2005/8/layout/vProcess5"/>
    <dgm:cxn modelId="{30BCE014-8A74-427D-AF5D-EECD74A07F66}" type="presOf" srcId="{8B899774-CF55-4121-B712-00BF11FF5117}" destId="{0E731058-9371-4529-B761-E4AB0528C20E}" srcOrd="0" destOrd="0" presId="urn:microsoft.com/office/officeart/2005/8/layout/vProcess5"/>
    <dgm:cxn modelId="{EA66D8CA-EBEA-49E8-817A-74757596F1A5}" type="presOf" srcId="{25EC9EAF-C507-4412-B407-F71D9AE1A35E}" destId="{DCE9D6C8-4EAA-4CE5-B2F9-99B2F1523D85}" srcOrd="0" destOrd="0" presId="urn:microsoft.com/office/officeart/2005/8/layout/vProcess5"/>
    <dgm:cxn modelId="{2913B807-BC1C-4AF9-8CB2-C2974DE2ECB8}" type="presOf" srcId="{22BEEDB9-8917-4CFA-AAA9-E02C5914ACD0}" destId="{F0B0B0F0-C90D-4B36-BCB2-76105CEF442E}" srcOrd="0" destOrd="0" presId="urn:microsoft.com/office/officeart/2005/8/layout/vProcess5"/>
    <dgm:cxn modelId="{3210C096-EB59-4F5E-A3C5-10348511CC84}" type="presOf" srcId="{9EBC3304-E568-4107-BE37-8723B2F474F9}" destId="{D3197982-A362-4A52-AE39-4FF0083D0EE2}" srcOrd="0" destOrd="0" presId="urn:microsoft.com/office/officeart/2005/8/layout/vProcess5"/>
    <dgm:cxn modelId="{24284121-09D1-4DD2-931E-D5B6DCA5AAD0}" srcId="{D02DA40C-B980-4656-9BE0-75DDCAC6CC54}" destId="{1982E6A2-A046-4E37-9A20-7FC56CE94493}" srcOrd="3" destOrd="0" parTransId="{FE248548-198E-4B02-97DB-A356442287CA}" sibTransId="{8B899774-CF55-4121-B712-00BF11FF5117}"/>
    <dgm:cxn modelId="{DCA9C32E-82F8-4D7A-B527-C4AAB087DA6C}" srcId="{D02DA40C-B980-4656-9BE0-75DDCAC6CC54}" destId="{25EC9EAF-C507-4412-B407-F71D9AE1A35E}" srcOrd="2" destOrd="0" parTransId="{926D522F-0A5F-4522-AA4D-5D0DEF30180D}" sibTransId="{442AE395-7723-4383-993E-D5BF53B08D6D}"/>
    <dgm:cxn modelId="{4BC63D08-0B88-4683-971B-FDA9E74489BD}" type="presOf" srcId="{22BEEDB9-8917-4CFA-AAA9-E02C5914ACD0}" destId="{7D3F96B5-2A75-42C7-8507-8070A2DD3937}" srcOrd="1" destOrd="0" presId="urn:microsoft.com/office/officeart/2005/8/layout/vProcess5"/>
    <dgm:cxn modelId="{A8FBBE43-577C-4F1B-B68F-27CAE51C0B67}" srcId="{D02DA40C-B980-4656-9BE0-75DDCAC6CC54}" destId="{8E86509C-8177-4CD2-A36F-851CA955B98A}" srcOrd="4" destOrd="0" parTransId="{765F8461-D98B-466D-BFA7-B8D4393F1BD1}" sibTransId="{E299AACD-BE0D-460C-8A13-CDD293BB8D09}"/>
    <dgm:cxn modelId="{DC31D88D-5510-454F-9FCC-130CC92DFEE2}" type="presOf" srcId="{49E8185B-5962-405C-AEA4-7F8D44D604D2}" destId="{91E68A00-AD9F-47BD-A185-B3A27F4D89EC}" srcOrd="0" destOrd="0" presId="urn:microsoft.com/office/officeart/2005/8/layout/vProcess5"/>
    <dgm:cxn modelId="{FF2D9ABB-53A2-44CD-BA7E-5136873F3140}" type="presOf" srcId="{1982E6A2-A046-4E37-9A20-7FC56CE94493}" destId="{5A1CB3E8-5F43-42A6-AE52-9CAD60EF281D}" srcOrd="1" destOrd="0" presId="urn:microsoft.com/office/officeart/2005/8/layout/vProcess5"/>
    <dgm:cxn modelId="{1E74FFEB-35C4-443C-A72E-0CF51BEE155F}" type="presParOf" srcId="{E964AB10-C4C1-45FB-A2E2-FA8BE9335FD2}" destId="{FA7BE128-A1F5-46D3-9E7B-A818D6361D77}" srcOrd="0" destOrd="0" presId="urn:microsoft.com/office/officeart/2005/8/layout/vProcess5"/>
    <dgm:cxn modelId="{93AF7B1C-B722-43AC-A47E-9F5AAE2B35F7}" type="presParOf" srcId="{E964AB10-C4C1-45FB-A2E2-FA8BE9335FD2}" destId="{F0B0B0F0-C90D-4B36-BCB2-76105CEF442E}" srcOrd="1" destOrd="0" presId="urn:microsoft.com/office/officeart/2005/8/layout/vProcess5"/>
    <dgm:cxn modelId="{68CE2129-0415-46DD-B3DD-19EB1F122077}" type="presParOf" srcId="{E964AB10-C4C1-45FB-A2E2-FA8BE9335FD2}" destId="{91E68A00-AD9F-47BD-A185-B3A27F4D89EC}" srcOrd="2" destOrd="0" presId="urn:microsoft.com/office/officeart/2005/8/layout/vProcess5"/>
    <dgm:cxn modelId="{A5CCEF2E-3122-45A5-9AB1-5EBFB4F2E369}" type="presParOf" srcId="{E964AB10-C4C1-45FB-A2E2-FA8BE9335FD2}" destId="{DCE9D6C8-4EAA-4CE5-B2F9-99B2F1523D85}" srcOrd="3" destOrd="0" presId="urn:microsoft.com/office/officeart/2005/8/layout/vProcess5"/>
    <dgm:cxn modelId="{CC09B9B6-A16B-4421-BA08-7AD7649C2649}" type="presParOf" srcId="{E964AB10-C4C1-45FB-A2E2-FA8BE9335FD2}" destId="{C9D1CC27-19B2-4D57-B4D9-5593044C6C99}" srcOrd="4" destOrd="0" presId="urn:microsoft.com/office/officeart/2005/8/layout/vProcess5"/>
    <dgm:cxn modelId="{EB336895-300F-473F-87E5-DEBE0DEA551D}" type="presParOf" srcId="{E964AB10-C4C1-45FB-A2E2-FA8BE9335FD2}" destId="{DB2381B8-4E1A-490A-A7A6-A72F2A4E5E04}" srcOrd="5" destOrd="0" presId="urn:microsoft.com/office/officeart/2005/8/layout/vProcess5"/>
    <dgm:cxn modelId="{B8B2437B-9912-40DD-B331-E9BA926944C4}" type="presParOf" srcId="{E964AB10-C4C1-45FB-A2E2-FA8BE9335FD2}" destId="{30A6DEE1-7611-48DB-A2E8-FCDD7A568CAE}" srcOrd="6" destOrd="0" presId="urn:microsoft.com/office/officeart/2005/8/layout/vProcess5"/>
    <dgm:cxn modelId="{C50F3014-D4DC-4322-8A36-DFA6F0723FEC}" type="presParOf" srcId="{E964AB10-C4C1-45FB-A2E2-FA8BE9335FD2}" destId="{D3197982-A362-4A52-AE39-4FF0083D0EE2}" srcOrd="7" destOrd="0" presId="urn:microsoft.com/office/officeart/2005/8/layout/vProcess5"/>
    <dgm:cxn modelId="{0D55683B-5BAA-421D-953B-E87AFBB9A498}" type="presParOf" srcId="{E964AB10-C4C1-45FB-A2E2-FA8BE9335FD2}" destId="{B805514F-657A-42CA-BBEA-5D9217F62040}" srcOrd="8" destOrd="0" presId="urn:microsoft.com/office/officeart/2005/8/layout/vProcess5"/>
    <dgm:cxn modelId="{9ADF2CE5-D455-4E8F-B2E2-3B07B0B568C9}" type="presParOf" srcId="{E964AB10-C4C1-45FB-A2E2-FA8BE9335FD2}" destId="{0E731058-9371-4529-B761-E4AB0528C20E}" srcOrd="9" destOrd="0" presId="urn:microsoft.com/office/officeart/2005/8/layout/vProcess5"/>
    <dgm:cxn modelId="{53A4B1B4-0893-442B-8D8F-099D8539F81C}" type="presParOf" srcId="{E964AB10-C4C1-45FB-A2E2-FA8BE9335FD2}" destId="{7D3F96B5-2A75-42C7-8507-8070A2DD3937}" srcOrd="10" destOrd="0" presId="urn:microsoft.com/office/officeart/2005/8/layout/vProcess5"/>
    <dgm:cxn modelId="{564D9B9B-7C36-4FE1-AD66-66BF6417CA5F}" type="presParOf" srcId="{E964AB10-C4C1-45FB-A2E2-FA8BE9335FD2}" destId="{4996F196-7902-4CA3-B2E1-01200241F751}" srcOrd="11" destOrd="0" presId="urn:microsoft.com/office/officeart/2005/8/layout/vProcess5"/>
    <dgm:cxn modelId="{30CCF93F-EAAE-4271-A757-371CE6ACBD7D}" type="presParOf" srcId="{E964AB10-C4C1-45FB-A2E2-FA8BE9335FD2}" destId="{96B3608F-29F7-444E-97E6-4AE7F117BDA8}" srcOrd="12" destOrd="0" presId="urn:microsoft.com/office/officeart/2005/8/layout/vProcess5"/>
    <dgm:cxn modelId="{128C7333-F0A3-4DC7-A537-9A061E1149CC}" type="presParOf" srcId="{E964AB10-C4C1-45FB-A2E2-FA8BE9335FD2}" destId="{5A1CB3E8-5F43-42A6-AE52-9CAD60EF281D}" srcOrd="13" destOrd="0" presId="urn:microsoft.com/office/officeart/2005/8/layout/vProcess5"/>
    <dgm:cxn modelId="{951E8E24-6898-47B0-B65F-F9701677C846}" type="presParOf" srcId="{E964AB10-C4C1-45FB-A2E2-FA8BE9335FD2}" destId="{F2D6C4C6-BD7F-4262-9D05-917110FC6C63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02DA40C-B980-4656-9BE0-75DDCAC6CC54}" type="doc">
      <dgm:prSet loTypeId="urn:microsoft.com/office/officeart/2005/8/layout/vProcess5" loCatId="process" qsTypeId="urn:microsoft.com/office/officeart/2005/8/quickstyle/simple5" qsCatId="simple" csTypeId="urn:microsoft.com/office/officeart/2005/8/colors/accent0_3" csCatId="mainScheme" phldr="1"/>
      <dgm:spPr/>
      <dgm:t>
        <a:bodyPr/>
        <a:lstStyle/>
        <a:p>
          <a:pPr latinLnBrk="1"/>
          <a:endParaRPr lang="ko-KR" altLang="en-US"/>
        </a:p>
      </dgm:t>
    </dgm:pt>
    <dgm:pt modelId="{22BEEDB9-8917-4CFA-AAA9-E02C5914ACD0}">
      <dgm:prSet phldrT="[텍스트]" custT="1"/>
      <dgm:spPr/>
      <dgm:t>
        <a:bodyPr/>
        <a:lstStyle/>
        <a:p>
          <a:pPr algn="ctr" latinLnBrk="1"/>
          <a:r>
            <a:rPr lang="ko-KR" altLang="en-US" sz="1800" dirty="0" smtClean="0"/>
            <a:t>크기가 </a:t>
          </a:r>
          <a:r>
            <a:rPr lang="en-US" altLang="ko-KR" sz="1800" dirty="0" smtClean="0"/>
            <a:t>10</a:t>
          </a:r>
          <a:r>
            <a:rPr lang="ko-KR" altLang="en-US" sz="1800" dirty="0" smtClean="0"/>
            <a:t>인 배열 선언</a:t>
          </a:r>
          <a:endParaRPr lang="ko-KR" altLang="en-US" sz="1800" dirty="0"/>
        </a:p>
      </dgm:t>
    </dgm:pt>
    <dgm:pt modelId="{1236024D-56A7-4191-85A2-FFA28A9DE832}" type="parTrans" cxnId="{2A35B5EE-7812-4AA0-880D-2904B91C15EC}">
      <dgm:prSet/>
      <dgm:spPr/>
      <dgm:t>
        <a:bodyPr/>
        <a:lstStyle/>
        <a:p>
          <a:pPr algn="l" latinLnBrk="1"/>
          <a:endParaRPr lang="ko-KR" altLang="en-US"/>
        </a:p>
      </dgm:t>
    </dgm:pt>
    <dgm:pt modelId="{8A6AB9D8-4E3E-4BA0-9527-583E18680A95}" type="sibTrans" cxnId="{2A35B5EE-7812-4AA0-880D-2904B91C15EC}">
      <dgm:prSet/>
      <dgm:spPr/>
      <dgm:t>
        <a:bodyPr/>
        <a:lstStyle/>
        <a:p>
          <a:pPr algn="l" latinLnBrk="1"/>
          <a:endParaRPr lang="ko-KR" altLang="en-US"/>
        </a:p>
      </dgm:t>
    </dgm:pt>
    <dgm:pt modelId="{49E8185B-5962-405C-AEA4-7F8D44D604D2}">
      <dgm:prSet phldrT="[텍스트]" custT="1"/>
      <dgm:spPr/>
      <dgm:t>
        <a:bodyPr/>
        <a:lstStyle/>
        <a:p>
          <a:pPr algn="ctr" latinLnBrk="1"/>
          <a:r>
            <a:rPr lang="en-US" altLang="ko-KR" sz="1800" dirty="0" smtClean="0"/>
            <a:t>%42 </a:t>
          </a:r>
          <a:r>
            <a:rPr lang="ko-KR" altLang="en-US" sz="1800" dirty="0" smtClean="0"/>
            <a:t>나머지 배열 선언</a:t>
          </a:r>
          <a:endParaRPr lang="ko-KR" altLang="en-US" sz="1800" dirty="0"/>
        </a:p>
      </dgm:t>
    </dgm:pt>
    <dgm:pt modelId="{F831BFAD-D46D-45F1-B83C-78D1D154C7D2}" type="parTrans" cxnId="{F141B71A-5161-4FB4-BE82-B30F8F061982}">
      <dgm:prSet/>
      <dgm:spPr/>
      <dgm:t>
        <a:bodyPr/>
        <a:lstStyle/>
        <a:p>
          <a:pPr algn="l" latinLnBrk="1"/>
          <a:endParaRPr lang="ko-KR" altLang="en-US"/>
        </a:p>
      </dgm:t>
    </dgm:pt>
    <dgm:pt modelId="{9EBC3304-E568-4107-BE37-8723B2F474F9}" type="sibTrans" cxnId="{F141B71A-5161-4FB4-BE82-B30F8F061982}">
      <dgm:prSet/>
      <dgm:spPr/>
      <dgm:t>
        <a:bodyPr/>
        <a:lstStyle/>
        <a:p>
          <a:pPr algn="l" latinLnBrk="1"/>
          <a:endParaRPr lang="ko-KR" altLang="en-US"/>
        </a:p>
      </dgm:t>
    </dgm:pt>
    <dgm:pt modelId="{25EC9EAF-C507-4412-B407-F71D9AE1A35E}">
      <dgm:prSet phldrT="[텍스트]" custT="1"/>
      <dgm:spPr/>
      <dgm:t>
        <a:bodyPr/>
        <a:lstStyle/>
        <a:p>
          <a:pPr algn="ctr" latinLnBrk="1"/>
          <a:r>
            <a:rPr lang="ko-KR" altLang="en-US" sz="1800" dirty="0" smtClean="0"/>
            <a:t>카운트 변수 만들기</a:t>
          </a:r>
          <a:endParaRPr lang="ko-KR" altLang="en-US" sz="1800" dirty="0"/>
        </a:p>
      </dgm:t>
    </dgm:pt>
    <dgm:pt modelId="{926D522F-0A5F-4522-AA4D-5D0DEF30180D}" type="parTrans" cxnId="{DCA9C32E-82F8-4D7A-B527-C4AAB087DA6C}">
      <dgm:prSet/>
      <dgm:spPr/>
      <dgm:t>
        <a:bodyPr/>
        <a:lstStyle/>
        <a:p>
          <a:pPr algn="l" latinLnBrk="1"/>
          <a:endParaRPr lang="ko-KR" altLang="en-US"/>
        </a:p>
      </dgm:t>
    </dgm:pt>
    <dgm:pt modelId="{442AE395-7723-4383-993E-D5BF53B08D6D}" type="sibTrans" cxnId="{DCA9C32E-82F8-4D7A-B527-C4AAB087DA6C}">
      <dgm:prSet/>
      <dgm:spPr/>
      <dgm:t>
        <a:bodyPr/>
        <a:lstStyle/>
        <a:p>
          <a:pPr algn="l" latinLnBrk="1"/>
          <a:endParaRPr lang="ko-KR" altLang="en-US"/>
        </a:p>
      </dgm:t>
    </dgm:pt>
    <dgm:pt modelId="{1982E6A2-A046-4E37-9A20-7FC56CE94493}">
      <dgm:prSet phldrT="[텍스트]" custT="1"/>
      <dgm:spPr/>
      <dgm:t>
        <a:bodyPr/>
        <a:lstStyle/>
        <a:p>
          <a:pPr algn="ctr" latinLnBrk="1"/>
          <a:r>
            <a:rPr lang="en-US" altLang="ko-KR" sz="1800" dirty="0" smtClean="0"/>
            <a:t>[for</a:t>
          </a:r>
          <a:r>
            <a:rPr lang="ko-KR" altLang="en-US" sz="1800" dirty="0" smtClean="0"/>
            <a:t>문</a:t>
          </a:r>
          <a:r>
            <a:rPr lang="en-US" altLang="ko-KR" sz="1800" dirty="0" smtClean="0"/>
            <a:t>]</a:t>
          </a:r>
          <a:r>
            <a:rPr lang="ko-KR" altLang="en-US" sz="1800" dirty="0" smtClean="0"/>
            <a:t> 입력데이터를 </a:t>
          </a:r>
          <a:r>
            <a:rPr lang="en-US" altLang="ko-KR" sz="1800" dirty="0" smtClean="0"/>
            <a:t>42</a:t>
          </a:r>
          <a:r>
            <a:rPr lang="ko-KR" altLang="en-US" sz="1800" dirty="0" smtClean="0"/>
            <a:t>로 나머지 </a:t>
          </a:r>
          <a:r>
            <a:rPr lang="ko-KR" altLang="en-US" sz="1800" dirty="0" smtClean="0"/>
            <a:t>연산</a:t>
          </a:r>
          <a:r>
            <a:rPr lang="en-US" altLang="ko-KR" sz="1800" dirty="0" smtClean="0"/>
            <a:t>&gt;</a:t>
          </a:r>
          <a:r>
            <a:rPr lang="ko-KR" altLang="en-US" sz="1800" dirty="0" smtClean="0"/>
            <a:t>나머지 </a:t>
          </a:r>
          <a:r>
            <a:rPr lang="ko-KR" altLang="en-US" sz="1800" dirty="0" smtClean="0"/>
            <a:t>배열</a:t>
          </a:r>
          <a:r>
            <a:rPr lang="en-US" altLang="ko-KR" sz="1800" dirty="0" smtClean="0"/>
            <a:t>[</a:t>
          </a:r>
          <a:r>
            <a:rPr lang="ko-KR" altLang="en-US" sz="1800" dirty="0" smtClean="0"/>
            <a:t>나머지연산 결과</a:t>
          </a:r>
          <a:r>
            <a:rPr lang="en-US" altLang="ko-KR" sz="1800" dirty="0" smtClean="0"/>
            <a:t>]=</a:t>
          </a:r>
          <a:r>
            <a:rPr lang="en-US" altLang="ko-KR" sz="1800" dirty="0" smtClean="0"/>
            <a:t>1&gt;1</a:t>
          </a:r>
          <a:r>
            <a:rPr lang="ko-KR" altLang="en-US" sz="1800" dirty="0" smtClean="0"/>
            <a:t>이면 카운트</a:t>
          </a:r>
          <a:endParaRPr lang="ko-KR" altLang="en-US" sz="1800" dirty="0"/>
        </a:p>
      </dgm:t>
    </dgm:pt>
    <dgm:pt modelId="{FE248548-198E-4B02-97DB-A356442287CA}" type="parTrans" cxnId="{24284121-09D1-4DD2-931E-D5B6DCA5AAD0}">
      <dgm:prSet/>
      <dgm:spPr/>
      <dgm:t>
        <a:bodyPr/>
        <a:lstStyle/>
        <a:p>
          <a:pPr algn="l" latinLnBrk="1"/>
          <a:endParaRPr lang="ko-KR" altLang="en-US"/>
        </a:p>
      </dgm:t>
    </dgm:pt>
    <dgm:pt modelId="{8B899774-CF55-4121-B712-00BF11FF5117}" type="sibTrans" cxnId="{24284121-09D1-4DD2-931E-D5B6DCA5AAD0}">
      <dgm:prSet/>
      <dgm:spPr/>
      <dgm:t>
        <a:bodyPr/>
        <a:lstStyle/>
        <a:p>
          <a:pPr algn="l" latinLnBrk="1"/>
          <a:endParaRPr lang="ko-KR" altLang="en-US"/>
        </a:p>
      </dgm:t>
    </dgm:pt>
    <dgm:pt modelId="{E964AB10-C4C1-45FB-A2E2-FA8BE9335FD2}" type="pres">
      <dgm:prSet presAssocID="{D02DA40C-B980-4656-9BE0-75DDCAC6CC54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A7BE128-A1F5-46D3-9E7B-A818D6361D77}" type="pres">
      <dgm:prSet presAssocID="{D02DA40C-B980-4656-9BE0-75DDCAC6CC54}" presName="dummyMaxCanvas" presStyleCnt="0">
        <dgm:presLayoutVars/>
      </dgm:prSet>
      <dgm:spPr/>
    </dgm:pt>
    <dgm:pt modelId="{F9D9604B-ED87-44B7-A496-8E4264278943}" type="pres">
      <dgm:prSet presAssocID="{D02DA40C-B980-4656-9BE0-75DDCAC6CC54}" presName="FourNodes_1" presStyleLbl="node1" presStyleIdx="0" presStyleCnt="4" custScaleY="6363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6B483B9-69B8-40F9-A2D8-36B3E40E438D}" type="pres">
      <dgm:prSet presAssocID="{D02DA40C-B980-4656-9BE0-75DDCAC6CC54}" presName="FourNodes_2" presStyleLbl="node1" presStyleIdx="1" presStyleCnt="4" custScaleY="72728" custLinFactNeighborY="-3455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096CE5C-B796-4EB7-AA2D-EBB203EB4016}" type="pres">
      <dgm:prSet presAssocID="{D02DA40C-B980-4656-9BE0-75DDCAC6CC54}" presName="FourNodes_3" presStyleLbl="node1" presStyleIdx="2" presStyleCnt="4" custScaleY="80116" custLinFactNeighborY="-56741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7DC7DDA-5A58-480E-8EF8-600F9B304923}" type="pres">
      <dgm:prSet presAssocID="{D02DA40C-B980-4656-9BE0-75DDCAC6CC54}" presName="FourNodes_4" presStyleLbl="node1" presStyleIdx="3" presStyleCnt="4" custScaleY="181818" custLinFactNeighborY="-27341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43FD275-B462-4189-98E5-0C1FD5D80B86}" type="pres">
      <dgm:prSet presAssocID="{D02DA40C-B980-4656-9BE0-75DDCAC6CC54}" presName="FourConn_1-2" presStyleLbl="fgAccFollowNode1" presStyleIdx="0" presStyleCnt="3" custLinFactNeighborY="-22459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AADF9A3-C302-400E-8B7A-8CC2CDA34508}" type="pres">
      <dgm:prSet presAssocID="{D02DA40C-B980-4656-9BE0-75DDCAC6CC54}" presName="FourConn_2-3" presStyleLbl="fgAccFollowNode1" presStyleIdx="1" presStyleCnt="3" custLinFactNeighborY="-61441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B81CD85-790F-4963-A90D-442FE365FDE2}" type="pres">
      <dgm:prSet presAssocID="{D02DA40C-B980-4656-9BE0-75DDCAC6CC54}" presName="FourConn_3-4" presStyleLbl="fgAccFollowNode1" presStyleIdx="2" presStyleCnt="3" custLinFactNeighborY="-92136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D6FD76C-A59E-4C67-8A4E-0DC9FC871008}" type="pres">
      <dgm:prSet presAssocID="{D02DA40C-B980-4656-9BE0-75DDCAC6CC54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06B9670C-D27C-4137-B790-4471D71C4571}" type="pres">
      <dgm:prSet presAssocID="{D02DA40C-B980-4656-9BE0-75DDCAC6CC54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CDFF37F-6F78-4DCC-B8AB-A4F7E71B2005}" type="pres">
      <dgm:prSet presAssocID="{D02DA40C-B980-4656-9BE0-75DDCAC6CC54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36EB8D9-241B-456F-A987-381ABC070AAE}" type="pres">
      <dgm:prSet presAssocID="{D02DA40C-B980-4656-9BE0-75DDCAC6CC54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73F9757A-E3B3-4245-8F7E-5BA81922B3E9}" type="presOf" srcId="{1982E6A2-A046-4E37-9A20-7FC56CE94493}" destId="{27DC7DDA-5A58-480E-8EF8-600F9B304923}" srcOrd="0" destOrd="0" presId="urn:microsoft.com/office/officeart/2005/8/layout/vProcess5"/>
    <dgm:cxn modelId="{7FA85201-F478-4D1F-8340-BF1B114FADDC}" type="presOf" srcId="{25EC9EAF-C507-4412-B407-F71D9AE1A35E}" destId="{B096CE5C-B796-4EB7-AA2D-EBB203EB4016}" srcOrd="0" destOrd="0" presId="urn:microsoft.com/office/officeart/2005/8/layout/vProcess5"/>
    <dgm:cxn modelId="{2A35B5EE-7812-4AA0-880D-2904B91C15EC}" srcId="{D02DA40C-B980-4656-9BE0-75DDCAC6CC54}" destId="{22BEEDB9-8917-4CFA-AAA9-E02C5914ACD0}" srcOrd="0" destOrd="0" parTransId="{1236024D-56A7-4191-85A2-FFA28A9DE832}" sibTransId="{8A6AB9D8-4E3E-4BA0-9527-583E18680A95}"/>
    <dgm:cxn modelId="{546BF539-3B5A-405D-B4C2-908A85AC7A76}" type="presOf" srcId="{1982E6A2-A046-4E37-9A20-7FC56CE94493}" destId="{B36EB8D9-241B-456F-A987-381ABC070AAE}" srcOrd="1" destOrd="0" presId="urn:microsoft.com/office/officeart/2005/8/layout/vProcess5"/>
    <dgm:cxn modelId="{5F144767-255D-4C4A-BB02-02CE5895DCB8}" type="presOf" srcId="{8A6AB9D8-4E3E-4BA0-9527-583E18680A95}" destId="{243FD275-B462-4189-98E5-0C1FD5D80B86}" srcOrd="0" destOrd="0" presId="urn:microsoft.com/office/officeart/2005/8/layout/vProcess5"/>
    <dgm:cxn modelId="{7B8C0943-9844-4AD1-862A-AE719B1D1994}" type="presOf" srcId="{D02DA40C-B980-4656-9BE0-75DDCAC6CC54}" destId="{E964AB10-C4C1-45FB-A2E2-FA8BE9335FD2}" srcOrd="0" destOrd="0" presId="urn:microsoft.com/office/officeart/2005/8/layout/vProcess5"/>
    <dgm:cxn modelId="{1D124C17-3FA4-46A9-A7E3-B9A1B297F9CF}" type="presOf" srcId="{25EC9EAF-C507-4412-B407-F71D9AE1A35E}" destId="{3CDFF37F-6F78-4DCC-B8AB-A4F7E71B2005}" srcOrd="1" destOrd="0" presId="urn:microsoft.com/office/officeart/2005/8/layout/vProcess5"/>
    <dgm:cxn modelId="{8E8D4B84-52B7-48C4-9E6E-92E52D3C1F66}" type="presOf" srcId="{49E8185B-5962-405C-AEA4-7F8D44D604D2}" destId="{06B9670C-D27C-4137-B790-4471D71C4571}" srcOrd="1" destOrd="0" presId="urn:microsoft.com/office/officeart/2005/8/layout/vProcess5"/>
    <dgm:cxn modelId="{F141B71A-5161-4FB4-BE82-B30F8F061982}" srcId="{D02DA40C-B980-4656-9BE0-75DDCAC6CC54}" destId="{49E8185B-5962-405C-AEA4-7F8D44D604D2}" srcOrd="1" destOrd="0" parTransId="{F831BFAD-D46D-45F1-B83C-78D1D154C7D2}" sibTransId="{9EBC3304-E568-4107-BE37-8723B2F474F9}"/>
    <dgm:cxn modelId="{3F7E2A3A-EA2E-49E8-8235-2FFF31DFB482}" type="presOf" srcId="{442AE395-7723-4383-993E-D5BF53B08D6D}" destId="{5B81CD85-790F-4963-A90D-442FE365FDE2}" srcOrd="0" destOrd="0" presId="urn:microsoft.com/office/officeart/2005/8/layout/vProcess5"/>
    <dgm:cxn modelId="{A2C6D024-C0AC-4DEB-B406-764FB58E2AB9}" type="presOf" srcId="{9EBC3304-E568-4107-BE37-8723B2F474F9}" destId="{AAADF9A3-C302-400E-8B7A-8CC2CDA34508}" srcOrd="0" destOrd="0" presId="urn:microsoft.com/office/officeart/2005/8/layout/vProcess5"/>
    <dgm:cxn modelId="{2D1CAB8A-A573-4549-99EB-90B1B4FFBB8D}" type="presOf" srcId="{22BEEDB9-8917-4CFA-AAA9-E02C5914ACD0}" destId="{3D6FD76C-A59E-4C67-8A4E-0DC9FC871008}" srcOrd="1" destOrd="0" presId="urn:microsoft.com/office/officeart/2005/8/layout/vProcess5"/>
    <dgm:cxn modelId="{407CA649-0D37-405A-A43F-8CE6849FC48B}" type="presOf" srcId="{49E8185B-5962-405C-AEA4-7F8D44D604D2}" destId="{66B483B9-69B8-40F9-A2D8-36B3E40E438D}" srcOrd="0" destOrd="0" presId="urn:microsoft.com/office/officeart/2005/8/layout/vProcess5"/>
    <dgm:cxn modelId="{24284121-09D1-4DD2-931E-D5B6DCA5AAD0}" srcId="{D02DA40C-B980-4656-9BE0-75DDCAC6CC54}" destId="{1982E6A2-A046-4E37-9A20-7FC56CE94493}" srcOrd="3" destOrd="0" parTransId="{FE248548-198E-4B02-97DB-A356442287CA}" sibTransId="{8B899774-CF55-4121-B712-00BF11FF5117}"/>
    <dgm:cxn modelId="{DCA9C32E-82F8-4D7A-B527-C4AAB087DA6C}" srcId="{D02DA40C-B980-4656-9BE0-75DDCAC6CC54}" destId="{25EC9EAF-C507-4412-B407-F71D9AE1A35E}" srcOrd="2" destOrd="0" parTransId="{926D522F-0A5F-4522-AA4D-5D0DEF30180D}" sibTransId="{442AE395-7723-4383-993E-D5BF53B08D6D}"/>
    <dgm:cxn modelId="{2F99BE8F-CD36-4FA5-8C5A-1E4899075D25}" type="presOf" srcId="{22BEEDB9-8917-4CFA-AAA9-E02C5914ACD0}" destId="{F9D9604B-ED87-44B7-A496-8E4264278943}" srcOrd="0" destOrd="0" presId="urn:microsoft.com/office/officeart/2005/8/layout/vProcess5"/>
    <dgm:cxn modelId="{D450AB14-5BB1-4F3A-B40A-93409DFF26CD}" type="presParOf" srcId="{E964AB10-C4C1-45FB-A2E2-FA8BE9335FD2}" destId="{FA7BE128-A1F5-46D3-9E7B-A818D6361D77}" srcOrd="0" destOrd="0" presId="urn:microsoft.com/office/officeart/2005/8/layout/vProcess5"/>
    <dgm:cxn modelId="{593F5318-E2B3-40EF-AE38-77C6E8BC5DEA}" type="presParOf" srcId="{E964AB10-C4C1-45FB-A2E2-FA8BE9335FD2}" destId="{F9D9604B-ED87-44B7-A496-8E4264278943}" srcOrd="1" destOrd="0" presId="urn:microsoft.com/office/officeart/2005/8/layout/vProcess5"/>
    <dgm:cxn modelId="{78A58684-5A37-4777-873D-4498459F6CAE}" type="presParOf" srcId="{E964AB10-C4C1-45FB-A2E2-FA8BE9335FD2}" destId="{66B483B9-69B8-40F9-A2D8-36B3E40E438D}" srcOrd="2" destOrd="0" presId="urn:microsoft.com/office/officeart/2005/8/layout/vProcess5"/>
    <dgm:cxn modelId="{F3A6D466-D005-4155-A53B-AB3886795650}" type="presParOf" srcId="{E964AB10-C4C1-45FB-A2E2-FA8BE9335FD2}" destId="{B096CE5C-B796-4EB7-AA2D-EBB203EB4016}" srcOrd="3" destOrd="0" presId="urn:microsoft.com/office/officeart/2005/8/layout/vProcess5"/>
    <dgm:cxn modelId="{1995A299-847B-4B3A-8F28-640D9610B45B}" type="presParOf" srcId="{E964AB10-C4C1-45FB-A2E2-FA8BE9335FD2}" destId="{27DC7DDA-5A58-480E-8EF8-600F9B304923}" srcOrd="4" destOrd="0" presId="urn:microsoft.com/office/officeart/2005/8/layout/vProcess5"/>
    <dgm:cxn modelId="{544F29B2-5B6C-4EFC-B7A8-AF71EE675914}" type="presParOf" srcId="{E964AB10-C4C1-45FB-A2E2-FA8BE9335FD2}" destId="{243FD275-B462-4189-98E5-0C1FD5D80B86}" srcOrd="5" destOrd="0" presId="urn:microsoft.com/office/officeart/2005/8/layout/vProcess5"/>
    <dgm:cxn modelId="{5A39161A-6BD3-4136-9204-5D2BDAFC1E23}" type="presParOf" srcId="{E964AB10-C4C1-45FB-A2E2-FA8BE9335FD2}" destId="{AAADF9A3-C302-400E-8B7A-8CC2CDA34508}" srcOrd="6" destOrd="0" presId="urn:microsoft.com/office/officeart/2005/8/layout/vProcess5"/>
    <dgm:cxn modelId="{75FF3049-AAD7-474A-847E-33AD3C2BA529}" type="presParOf" srcId="{E964AB10-C4C1-45FB-A2E2-FA8BE9335FD2}" destId="{5B81CD85-790F-4963-A90D-442FE365FDE2}" srcOrd="7" destOrd="0" presId="urn:microsoft.com/office/officeart/2005/8/layout/vProcess5"/>
    <dgm:cxn modelId="{873EF6E3-4779-485F-BD62-51C0C2B4DD98}" type="presParOf" srcId="{E964AB10-C4C1-45FB-A2E2-FA8BE9335FD2}" destId="{3D6FD76C-A59E-4C67-8A4E-0DC9FC871008}" srcOrd="8" destOrd="0" presId="urn:microsoft.com/office/officeart/2005/8/layout/vProcess5"/>
    <dgm:cxn modelId="{476DE494-640B-40CA-8673-E2F5839AFF0F}" type="presParOf" srcId="{E964AB10-C4C1-45FB-A2E2-FA8BE9335FD2}" destId="{06B9670C-D27C-4137-B790-4471D71C4571}" srcOrd="9" destOrd="0" presId="urn:microsoft.com/office/officeart/2005/8/layout/vProcess5"/>
    <dgm:cxn modelId="{914368F1-994B-4C65-8FA7-16CB7F9220DB}" type="presParOf" srcId="{E964AB10-C4C1-45FB-A2E2-FA8BE9335FD2}" destId="{3CDFF37F-6F78-4DCC-B8AB-A4F7E71B2005}" srcOrd="10" destOrd="0" presId="urn:microsoft.com/office/officeart/2005/8/layout/vProcess5"/>
    <dgm:cxn modelId="{0E78A034-59F1-4626-8DD4-57A8DEE9AD5F}" type="presParOf" srcId="{E964AB10-C4C1-45FB-A2E2-FA8BE9335FD2}" destId="{B36EB8D9-241B-456F-A987-381ABC070AAE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65FC29-0E87-4AE6-999D-C7B732F5F51A}">
      <dsp:nvSpPr>
        <dsp:cNvPr id="0" name=""/>
        <dsp:cNvSpPr/>
      </dsp:nvSpPr>
      <dsp:spPr>
        <a:xfrm>
          <a:off x="0" y="461203"/>
          <a:ext cx="4416152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C04EFB-DEF5-44AF-86A7-752E10EAC425}">
      <dsp:nvSpPr>
        <dsp:cNvPr id="0" name=""/>
        <dsp:cNvSpPr/>
      </dsp:nvSpPr>
      <dsp:spPr>
        <a:xfrm>
          <a:off x="1148199" y="1448"/>
          <a:ext cx="3267952" cy="4597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b" anchorCtr="0">
          <a:noAutofit/>
        </a:bodyPr>
        <a:lstStyle/>
        <a:p>
          <a:pPr lvl="0" algn="l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200" kern="1200" dirty="0" smtClean="0"/>
            <a:t>  </a:t>
          </a:r>
          <a:r>
            <a:rPr lang="ko-KR" altLang="en-US" sz="1800" b="1" kern="1200" dirty="0" err="1" smtClean="0">
              <a:solidFill>
                <a:schemeClr val="tx1">
                  <a:lumMod val="85000"/>
                  <a:lumOff val="15000"/>
                </a:schemeClr>
              </a:solidFill>
            </a:rPr>
            <a:t>데이터형</a:t>
          </a:r>
          <a:r>
            <a:rPr lang="ko-KR" altLang="en-US" sz="1800" b="1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 </a:t>
          </a:r>
          <a:r>
            <a:rPr lang="en-US" altLang="ko-KR" sz="1800" b="1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|</a:t>
          </a:r>
          <a:r>
            <a:rPr lang="ko-KR" altLang="en-US" sz="1800" b="1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 </a:t>
          </a:r>
          <a:r>
            <a:rPr lang="ko-KR" altLang="en-US" sz="1800" b="1" kern="1200" dirty="0" err="1" smtClean="0">
              <a:solidFill>
                <a:schemeClr val="tx1">
                  <a:lumMod val="85000"/>
                  <a:lumOff val="15000"/>
                </a:schemeClr>
              </a:solidFill>
            </a:rPr>
            <a:t>배열명</a:t>
          </a:r>
          <a:r>
            <a:rPr lang="ko-KR" altLang="en-US" sz="1800" b="1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 </a:t>
          </a:r>
          <a:r>
            <a:rPr lang="en-US" altLang="ko-KR" sz="1800" b="1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|</a:t>
          </a:r>
          <a:r>
            <a:rPr lang="ko-KR" altLang="en-US" sz="1800" b="1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 </a:t>
          </a:r>
          <a:r>
            <a:rPr lang="en-US" altLang="ko-KR" sz="1800" b="1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[</a:t>
          </a:r>
          <a:r>
            <a:rPr lang="ko-KR" altLang="en-US" sz="1800" b="1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크기</a:t>
          </a:r>
          <a:r>
            <a:rPr lang="en-US" altLang="ko-KR" sz="1800" b="1" kern="1200" dirty="0" smtClean="0">
              <a:solidFill>
                <a:schemeClr val="tx1">
                  <a:lumMod val="85000"/>
                  <a:lumOff val="15000"/>
                </a:schemeClr>
              </a:solidFill>
            </a:rPr>
            <a:t>];</a:t>
          </a:r>
          <a:endParaRPr lang="ko-KR" altLang="en-US" sz="2000" b="1" kern="1200" dirty="0">
            <a:solidFill>
              <a:schemeClr val="tx1">
                <a:lumMod val="85000"/>
                <a:lumOff val="15000"/>
              </a:schemeClr>
            </a:solidFill>
          </a:endParaRPr>
        </a:p>
      </dsp:txBody>
      <dsp:txXfrm>
        <a:off x="1148199" y="1448"/>
        <a:ext cx="3267952" cy="459755"/>
      </dsp:txXfrm>
    </dsp:sp>
    <dsp:sp modelId="{0FED7133-4028-4CB1-B86F-C2403B17920E}">
      <dsp:nvSpPr>
        <dsp:cNvPr id="0" name=""/>
        <dsp:cNvSpPr/>
      </dsp:nvSpPr>
      <dsp:spPr>
        <a:xfrm>
          <a:off x="0" y="1448"/>
          <a:ext cx="1148199" cy="459755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b="1" kern="1200" dirty="0" smtClean="0"/>
            <a:t>형 식</a:t>
          </a:r>
          <a:endParaRPr lang="ko-KR" altLang="en-US" sz="1800" b="1" kern="1200" dirty="0"/>
        </a:p>
      </dsp:txBody>
      <dsp:txXfrm>
        <a:off x="22447" y="23895"/>
        <a:ext cx="1103305" cy="437308"/>
      </dsp:txXfrm>
    </dsp:sp>
    <dsp:sp modelId="{FF61FD54-6623-4130-A83B-66501B86BD1E}">
      <dsp:nvSpPr>
        <dsp:cNvPr id="0" name=""/>
        <dsp:cNvSpPr/>
      </dsp:nvSpPr>
      <dsp:spPr>
        <a:xfrm>
          <a:off x="0" y="461203"/>
          <a:ext cx="4416152" cy="18416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t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2000" kern="1200" dirty="0" err="1" smtClean="0"/>
            <a:t>int</a:t>
          </a:r>
          <a:r>
            <a:rPr lang="en-US" altLang="ko-KR" sz="2000" kern="1200" dirty="0" smtClean="0"/>
            <a:t>		</a:t>
          </a:r>
          <a:r>
            <a:rPr lang="en-US" altLang="ko-KR" sz="2000" kern="1200" dirty="0" err="1" smtClean="0"/>
            <a:t>num</a:t>
          </a:r>
          <a:r>
            <a:rPr lang="en-US" altLang="ko-KR" sz="2000" kern="1200" dirty="0" smtClean="0"/>
            <a:t>	[5];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2000" kern="1200" dirty="0" smtClean="0"/>
            <a:t>float		</a:t>
          </a:r>
          <a:r>
            <a:rPr lang="en-US" altLang="ko-KR" sz="2000" kern="1200" dirty="0" err="1" smtClean="0"/>
            <a:t>ave</a:t>
          </a:r>
          <a:r>
            <a:rPr lang="en-US" altLang="ko-KR" sz="2000" kern="1200" dirty="0" smtClean="0"/>
            <a:t>	[10];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2000" kern="1200" dirty="0" smtClean="0"/>
            <a:t>short		</a:t>
          </a:r>
          <a:r>
            <a:rPr lang="en-US" altLang="ko-KR" sz="2000" kern="1200" dirty="0" err="1" smtClean="0"/>
            <a:t>arr</a:t>
          </a:r>
          <a:r>
            <a:rPr lang="en-US" altLang="ko-KR" sz="2000" kern="1200" dirty="0" smtClean="0"/>
            <a:t>	[100];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2000" kern="1200" dirty="0" smtClean="0"/>
            <a:t>char		</a:t>
          </a:r>
          <a:r>
            <a:rPr lang="en-US" altLang="ko-KR" sz="2000" kern="1200" dirty="0" err="1" smtClean="0"/>
            <a:t>str</a:t>
          </a:r>
          <a:r>
            <a:rPr lang="en-US" altLang="ko-KR" sz="2000" kern="1200" dirty="0" smtClean="0"/>
            <a:t>	[80]; </a:t>
          </a:r>
          <a:endParaRPr lang="ko-KR" altLang="en-US" sz="2000" kern="1200" dirty="0"/>
        </a:p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ko-KR" altLang="en-US" sz="2000" kern="1200" dirty="0"/>
        </a:p>
      </dsp:txBody>
      <dsp:txXfrm>
        <a:off x="0" y="461203"/>
        <a:ext cx="4416152" cy="18416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B0B0F0-C90D-4B36-BCB2-76105CEF442E}">
      <dsp:nvSpPr>
        <dsp:cNvPr id="0" name=""/>
        <dsp:cNvSpPr/>
      </dsp:nvSpPr>
      <dsp:spPr>
        <a:xfrm>
          <a:off x="0" y="0"/>
          <a:ext cx="3326769" cy="5410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헤더 파일 선언</a:t>
          </a:r>
          <a:endParaRPr lang="ko-KR" altLang="en-US" sz="1800" kern="1200" dirty="0"/>
        </a:p>
      </dsp:txBody>
      <dsp:txXfrm>
        <a:off x="15846" y="15846"/>
        <a:ext cx="2679649" cy="509343"/>
      </dsp:txXfrm>
    </dsp:sp>
    <dsp:sp modelId="{91E68A00-AD9F-47BD-A185-B3A27F4D89EC}">
      <dsp:nvSpPr>
        <dsp:cNvPr id="0" name=""/>
        <dsp:cNvSpPr/>
      </dsp:nvSpPr>
      <dsp:spPr>
        <a:xfrm>
          <a:off x="248427" y="616179"/>
          <a:ext cx="3326769" cy="5410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600" kern="1200" dirty="0" err="1" smtClean="0"/>
            <a:t>srand</a:t>
          </a:r>
          <a:r>
            <a:rPr lang="ko-KR" altLang="en-US" sz="1600" kern="1200" dirty="0" smtClean="0"/>
            <a:t>으로 </a:t>
          </a:r>
          <a:r>
            <a:rPr lang="ko-KR" altLang="en-US" sz="1600" kern="1200" dirty="0" err="1" smtClean="0"/>
            <a:t>난수</a:t>
          </a:r>
          <a:r>
            <a:rPr lang="ko-KR" altLang="en-US" sz="1600" kern="1200" dirty="0" smtClean="0"/>
            <a:t> 테이블 제작</a:t>
          </a:r>
          <a:endParaRPr lang="ko-KR" altLang="en-US" sz="1600" kern="1200" dirty="0"/>
        </a:p>
      </dsp:txBody>
      <dsp:txXfrm>
        <a:off x="264273" y="632025"/>
        <a:ext cx="2694977" cy="509343"/>
      </dsp:txXfrm>
    </dsp:sp>
    <dsp:sp modelId="{DCE9D6C8-4EAA-4CE5-B2F9-99B2F1523D85}">
      <dsp:nvSpPr>
        <dsp:cNvPr id="0" name=""/>
        <dsp:cNvSpPr/>
      </dsp:nvSpPr>
      <dsp:spPr>
        <a:xfrm>
          <a:off x="496855" y="1232358"/>
          <a:ext cx="3326769" cy="5410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err="1" smtClean="0"/>
            <a:t>난수</a:t>
          </a:r>
          <a:r>
            <a:rPr lang="ko-KR" altLang="en-US" sz="1800" kern="1200" dirty="0" smtClean="0"/>
            <a:t> 저장 배열 생성</a:t>
          </a:r>
          <a:endParaRPr lang="ko-KR" altLang="en-US" sz="1800" kern="1200" dirty="0"/>
        </a:p>
      </dsp:txBody>
      <dsp:txXfrm>
        <a:off x="512701" y="1248204"/>
        <a:ext cx="2694977" cy="509343"/>
      </dsp:txXfrm>
    </dsp:sp>
    <dsp:sp modelId="{C9D1CC27-19B2-4D57-B4D9-5593044C6C99}">
      <dsp:nvSpPr>
        <dsp:cNvPr id="0" name=""/>
        <dsp:cNvSpPr/>
      </dsp:nvSpPr>
      <dsp:spPr>
        <a:xfrm>
          <a:off x="745282" y="1848537"/>
          <a:ext cx="3326769" cy="5410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배열을 돌면서 </a:t>
          </a:r>
          <a:r>
            <a:rPr lang="ko-KR" altLang="en-US" sz="1800" kern="1200" dirty="0" err="1" smtClean="0"/>
            <a:t>난수</a:t>
          </a:r>
          <a:r>
            <a:rPr lang="ko-KR" altLang="en-US" sz="1800" kern="1200" dirty="0" smtClean="0"/>
            <a:t> 입력</a:t>
          </a:r>
          <a:endParaRPr lang="ko-KR" altLang="en-US" sz="1800" kern="1200" dirty="0"/>
        </a:p>
      </dsp:txBody>
      <dsp:txXfrm>
        <a:off x="761128" y="1864383"/>
        <a:ext cx="2694977" cy="509343"/>
      </dsp:txXfrm>
    </dsp:sp>
    <dsp:sp modelId="{DB2381B8-4E1A-490A-A7A6-A72F2A4E5E04}">
      <dsp:nvSpPr>
        <dsp:cNvPr id="0" name=""/>
        <dsp:cNvSpPr/>
      </dsp:nvSpPr>
      <dsp:spPr>
        <a:xfrm>
          <a:off x="993710" y="2464716"/>
          <a:ext cx="3326769" cy="54103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smtClean="0"/>
            <a:t>/*</a:t>
          </a:r>
          <a:r>
            <a:rPr lang="ko-KR" altLang="en-US" sz="1800" kern="1200" dirty="0" smtClean="0"/>
            <a:t>정렬</a:t>
          </a:r>
          <a:r>
            <a:rPr lang="en-US" altLang="ko-KR" sz="1800" kern="1200" dirty="0" smtClean="0"/>
            <a:t>*/</a:t>
          </a:r>
          <a:r>
            <a:rPr lang="ko-KR" altLang="en-US" sz="1800" kern="1200" dirty="0" smtClean="0"/>
            <a:t> </a:t>
          </a:r>
          <a:r>
            <a:rPr lang="en-US" altLang="ko-KR" sz="1800" kern="1200" dirty="0" smtClean="0"/>
            <a:t>&gt; for</a:t>
          </a:r>
          <a:r>
            <a:rPr lang="ko-KR" altLang="en-US" sz="1800" kern="1200" dirty="0" smtClean="0"/>
            <a:t>문 출력</a:t>
          </a:r>
          <a:endParaRPr lang="ko-KR" altLang="en-US" sz="1800" kern="1200" dirty="0"/>
        </a:p>
      </dsp:txBody>
      <dsp:txXfrm>
        <a:off x="1009556" y="2480562"/>
        <a:ext cx="2694977" cy="509343"/>
      </dsp:txXfrm>
    </dsp:sp>
    <dsp:sp modelId="{30A6DEE1-7611-48DB-A2E8-FCDD7A568CAE}">
      <dsp:nvSpPr>
        <dsp:cNvPr id="0" name=""/>
        <dsp:cNvSpPr/>
      </dsp:nvSpPr>
      <dsp:spPr>
        <a:xfrm>
          <a:off x="2975096" y="395256"/>
          <a:ext cx="351672" cy="351672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l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100" kern="1200"/>
        </a:p>
      </dsp:txBody>
      <dsp:txXfrm>
        <a:off x="3054222" y="395256"/>
        <a:ext cx="193420" cy="264633"/>
      </dsp:txXfrm>
    </dsp:sp>
    <dsp:sp modelId="{D3197982-A362-4A52-AE39-4FF0083D0EE2}">
      <dsp:nvSpPr>
        <dsp:cNvPr id="0" name=""/>
        <dsp:cNvSpPr/>
      </dsp:nvSpPr>
      <dsp:spPr>
        <a:xfrm>
          <a:off x="3223524" y="1011435"/>
          <a:ext cx="351672" cy="351672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l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100" kern="1200"/>
        </a:p>
      </dsp:txBody>
      <dsp:txXfrm>
        <a:off x="3302650" y="1011435"/>
        <a:ext cx="193420" cy="264633"/>
      </dsp:txXfrm>
    </dsp:sp>
    <dsp:sp modelId="{B805514F-657A-42CA-BBEA-5D9217F62040}">
      <dsp:nvSpPr>
        <dsp:cNvPr id="0" name=""/>
        <dsp:cNvSpPr/>
      </dsp:nvSpPr>
      <dsp:spPr>
        <a:xfrm>
          <a:off x="3471951" y="1618597"/>
          <a:ext cx="351672" cy="351672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l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100" kern="1200"/>
        </a:p>
      </dsp:txBody>
      <dsp:txXfrm>
        <a:off x="3551077" y="1618597"/>
        <a:ext cx="193420" cy="264633"/>
      </dsp:txXfrm>
    </dsp:sp>
    <dsp:sp modelId="{0E731058-9371-4529-B761-E4AB0528C20E}">
      <dsp:nvSpPr>
        <dsp:cNvPr id="0" name=""/>
        <dsp:cNvSpPr/>
      </dsp:nvSpPr>
      <dsp:spPr>
        <a:xfrm>
          <a:off x="3720379" y="2240788"/>
          <a:ext cx="351672" cy="351672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lvl="0" algn="l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100" kern="1200"/>
        </a:p>
      </dsp:txBody>
      <dsp:txXfrm>
        <a:off x="3799505" y="2240788"/>
        <a:ext cx="193420" cy="26463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D9604B-ED87-44B7-A496-8E4264278943}">
      <dsp:nvSpPr>
        <dsp:cNvPr id="0" name=""/>
        <dsp:cNvSpPr/>
      </dsp:nvSpPr>
      <dsp:spPr>
        <a:xfrm>
          <a:off x="0" y="-19697"/>
          <a:ext cx="3456384" cy="55158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크기가 </a:t>
          </a:r>
          <a:r>
            <a:rPr lang="en-US" altLang="ko-KR" sz="1800" kern="1200" dirty="0" smtClean="0"/>
            <a:t>10</a:t>
          </a:r>
          <a:r>
            <a:rPr lang="ko-KR" altLang="en-US" sz="1800" kern="1200" dirty="0" smtClean="0"/>
            <a:t>인 배열 선언</a:t>
          </a:r>
          <a:endParaRPr lang="ko-KR" altLang="en-US" sz="1800" kern="1200" dirty="0"/>
        </a:p>
      </dsp:txBody>
      <dsp:txXfrm>
        <a:off x="16155" y="-3542"/>
        <a:ext cx="2466283" cy="519273"/>
      </dsp:txXfrm>
    </dsp:sp>
    <dsp:sp modelId="{66B483B9-69B8-40F9-A2D8-36B3E40E438D}">
      <dsp:nvSpPr>
        <dsp:cNvPr id="0" name=""/>
        <dsp:cNvSpPr/>
      </dsp:nvSpPr>
      <dsp:spPr>
        <a:xfrm>
          <a:off x="289472" y="665757"/>
          <a:ext cx="3456384" cy="63039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smtClean="0"/>
            <a:t>%42 </a:t>
          </a:r>
          <a:r>
            <a:rPr lang="ko-KR" altLang="en-US" sz="1800" kern="1200" dirty="0" smtClean="0"/>
            <a:t>나머지 배열 선언</a:t>
          </a:r>
          <a:endParaRPr lang="ko-KR" altLang="en-US" sz="1800" kern="1200" dirty="0"/>
        </a:p>
      </dsp:txBody>
      <dsp:txXfrm>
        <a:off x="307935" y="684220"/>
        <a:ext cx="2566579" cy="593464"/>
      </dsp:txXfrm>
    </dsp:sp>
    <dsp:sp modelId="{B096CE5C-B796-4EB7-AA2D-EBB203EB4016}">
      <dsp:nvSpPr>
        <dsp:cNvPr id="0" name=""/>
        <dsp:cNvSpPr/>
      </dsp:nvSpPr>
      <dsp:spPr>
        <a:xfrm>
          <a:off x="574623" y="1465810"/>
          <a:ext cx="3456384" cy="69442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카운트 변수 만들기</a:t>
          </a:r>
          <a:endParaRPr lang="ko-KR" altLang="en-US" sz="1800" kern="1200" dirty="0"/>
        </a:p>
      </dsp:txBody>
      <dsp:txXfrm>
        <a:off x="594962" y="1486149"/>
        <a:ext cx="2567148" cy="653750"/>
      </dsp:txXfrm>
    </dsp:sp>
    <dsp:sp modelId="{27DC7DDA-5A58-480E-8EF8-600F9B304923}">
      <dsp:nvSpPr>
        <dsp:cNvPr id="0" name=""/>
        <dsp:cNvSpPr/>
      </dsp:nvSpPr>
      <dsp:spPr>
        <a:xfrm>
          <a:off x="864095" y="2304252"/>
          <a:ext cx="3456384" cy="157595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800" kern="1200" dirty="0" smtClean="0"/>
            <a:t>[for</a:t>
          </a:r>
          <a:r>
            <a:rPr lang="ko-KR" altLang="en-US" sz="1800" kern="1200" dirty="0" smtClean="0"/>
            <a:t>문</a:t>
          </a:r>
          <a:r>
            <a:rPr lang="en-US" altLang="ko-KR" sz="1800" kern="1200" dirty="0" smtClean="0"/>
            <a:t>]</a:t>
          </a:r>
          <a:r>
            <a:rPr lang="ko-KR" altLang="en-US" sz="1800" kern="1200" dirty="0" smtClean="0"/>
            <a:t> 입력데이터를 </a:t>
          </a:r>
          <a:r>
            <a:rPr lang="en-US" altLang="ko-KR" sz="1800" kern="1200" dirty="0" smtClean="0"/>
            <a:t>42</a:t>
          </a:r>
          <a:r>
            <a:rPr lang="ko-KR" altLang="en-US" sz="1800" kern="1200" dirty="0" smtClean="0"/>
            <a:t>로 나머지 </a:t>
          </a:r>
          <a:r>
            <a:rPr lang="ko-KR" altLang="en-US" sz="1800" kern="1200" dirty="0" smtClean="0"/>
            <a:t>연산</a:t>
          </a:r>
          <a:r>
            <a:rPr lang="en-US" altLang="ko-KR" sz="1800" kern="1200" dirty="0" smtClean="0"/>
            <a:t>&gt;</a:t>
          </a:r>
          <a:r>
            <a:rPr lang="ko-KR" altLang="en-US" sz="1800" kern="1200" dirty="0" smtClean="0"/>
            <a:t>나머지 </a:t>
          </a:r>
          <a:r>
            <a:rPr lang="ko-KR" altLang="en-US" sz="1800" kern="1200" dirty="0" smtClean="0"/>
            <a:t>배열</a:t>
          </a:r>
          <a:r>
            <a:rPr lang="en-US" altLang="ko-KR" sz="1800" kern="1200" dirty="0" smtClean="0"/>
            <a:t>[</a:t>
          </a:r>
          <a:r>
            <a:rPr lang="ko-KR" altLang="en-US" sz="1800" kern="1200" dirty="0" smtClean="0"/>
            <a:t>나머지연산 결과</a:t>
          </a:r>
          <a:r>
            <a:rPr lang="en-US" altLang="ko-KR" sz="1800" kern="1200" dirty="0" smtClean="0"/>
            <a:t>]=</a:t>
          </a:r>
          <a:r>
            <a:rPr lang="en-US" altLang="ko-KR" sz="1800" kern="1200" dirty="0" smtClean="0"/>
            <a:t>1&gt;1</a:t>
          </a:r>
          <a:r>
            <a:rPr lang="ko-KR" altLang="en-US" sz="1800" kern="1200" dirty="0" smtClean="0"/>
            <a:t>이면 카운트</a:t>
          </a:r>
          <a:endParaRPr lang="ko-KR" altLang="en-US" sz="1800" kern="1200" dirty="0"/>
        </a:p>
      </dsp:txBody>
      <dsp:txXfrm>
        <a:off x="910253" y="2350410"/>
        <a:ext cx="2511189" cy="1483643"/>
      </dsp:txXfrm>
    </dsp:sp>
    <dsp:sp modelId="{243FD275-B462-4189-98E5-0C1FD5D80B86}">
      <dsp:nvSpPr>
        <dsp:cNvPr id="0" name=""/>
        <dsp:cNvSpPr/>
      </dsp:nvSpPr>
      <dsp:spPr>
        <a:xfrm>
          <a:off x="2892978" y="360042"/>
          <a:ext cx="563405" cy="56340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800" kern="1200"/>
        </a:p>
      </dsp:txBody>
      <dsp:txXfrm>
        <a:off x="3019744" y="360042"/>
        <a:ext cx="309873" cy="423962"/>
      </dsp:txXfrm>
    </dsp:sp>
    <dsp:sp modelId="{AAADF9A3-C302-400E-8B7A-8CC2CDA34508}">
      <dsp:nvSpPr>
        <dsp:cNvPr id="0" name=""/>
        <dsp:cNvSpPr/>
      </dsp:nvSpPr>
      <dsp:spPr>
        <a:xfrm>
          <a:off x="3182450" y="1164790"/>
          <a:ext cx="563405" cy="56340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800" kern="1200"/>
        </a:p>
      </dsp:txBody>
      <dsp:txXfrm>
        <a:off x="3309216" y="1164790"/>
        <a:ext cx="309873" cy="423962"/>
      </dsp:txXfrm>
    </dsp:sp>
    <dsp:sp modelId="{5B81CD85-790F-4963-A90D-442FE365FDE2}">
      <dsp:nvSpPr>
        <dsp:cNvPr id="0" name=""/>
        <dsp:cNvSpPr/>
      </dsp:nvSpPr>
      <dsp:spPr>
        <a:xfrm>
          <a:off x="3467601" y="2016227"/>
          <a:ext cx="563405" cy="563405"/>
        </a:xfrm>
        <a:prstGeom prst="downArrow">
          <a:avLst>
            <a:gd name="adj1" fmla="val 55000"/>
            <a:gd name="adj2" fmla="val 45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l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800" kern="1200"/>
        </a:p>
      </dsp:txBody>
      <dsp:txXfrm>
        <a:off x="3594367" y="2016227"/>
        <a:ext cx="309873" cy="4239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탭 목록형"/>
  <dgm:desc val="연속하지 않거나 그룹화된 정보 블록을 표시합니다. 수준 1 텍스트의 양이 적은 목록에 적합합니다. 첫 번째 수준 텍스트는 수준 1 텍스트 옆에 표시되며 나머지 수준 2 텍스트는 수준 1 텍스트 아래에 표시됩니다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gif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jpeg>
</file>

<file path=ppt/media/image32.gif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71634-8475-469E-9C9C-C30064C50F8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D7483-69EB-4418-A6B6-6020BC1BC4F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767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안녕하세요</a:t>
            </a:r>
            <a:r>
              <a:rPr lang="en-US" altLang="ko-KR" dirty="0" smtClean="0"/>
              <a:t>^^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65081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Int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arr</a:t>
            </a:r>
            <a:r>
              <a:rPr lang="en-US" altLang="ko-KR" baseline="0" dirty="0" smtClean="0"/>
              <a:t>[10];</a:t>
            </a:r>
          </a:p>
          <a:p>
            <a:endParaRPr lang="en-US" altLang="ko-KR" baseline="0" dirty="0" smtClean="0"/>
          </a:p>
          <a:p>
            <a:r>
              <a:rPr lang="en-US" altLang="ko-KR" baseline="0" dirty="0" err="1" smtClean="0"/>
              <a:t>arr</a:t>
            </a:r>
            <a:r>
              <a:rPr lang="en-US" altLang="ko-KR" baseline="0" dirty="0" smtClean="0"/>
              <a:t>[100] =&gt; </a:t>
            </a:r>
            <a:r>
              <a:rPr lang="ko-KR" altLang="en-US" baseline="0" dirty="0" smtClean="0"/>
              <a:t>에러인데 </a:t>
            </a:r>
            <a:r>
              <a:rPr lang="en-US" altLang="ko-KR" baseline="0" dirty="0" smtClean="0"/>
              <a:t>c</a:t>
            </a:r>
            <a:r>
              <a:rPr lang="ko-KR" altLang="en-US" baseline="0" dirty="0" smtClean="0"/>
              <a:t>언어에서 그냥 실행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smtClean="0"/>
              <a:t>런타임에러</a:t>
            </a:r>
            <a:endParaRPr lang="en-US" altLang="ko-KR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배열을 선언하려면 배열의 </a:t>
            </a:r>
            <a:r>
              <a:rPr lang="ko-KR" altLang="en-US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데이터형과</a:t>
            </a: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 </a:t>
            </a:r>
            <a:r>
              <a:rPr lang="ko-KR" altLang="en-US" sz="1200" dirty="0" err="1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배열명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, </a:t>
            </a:r>
            <a:r>
              <a:rPr lang="ko-KR" altLang="en-US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배열의 크기가 필요</a:t>
            </a:r>
            <a:r>
              <a:rPr lang="en-US" altLang="ko-KR" sz="12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.</a:t>
            </a:r>
            <a:endParaRPr lang="en-US" altLang="ko-KR" sz="1050" dirty="0" smtClean="0">
              <a:latin typeface="나눔고딕코딩" panose="020D0009000000000000" pitchFamily="49" charset="-127"/>
              <a:ea typeface="나눔고딕코딩" panose="020D0009000000000000" pitchFamily="49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어떤 수  </a:t>
            </a:r>
            <a:r>
              <a:rPr lang="en-US" altLang="ko-KR" dirty="0" smtClean="0"/>
              <a:t>% 999  = { 0 ~ 998 } + 1 = { 1 ~ 999 }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rand</a:t>
            </a:r>
            <a:r>
              <a:rPr lang="en-US" altLang="ko-KR" baseline="0" dirty="0" smtClean="0"/>
              <a:t>() </a:t>
            </a:r>
            <a:r>
              <a:rPr lang="ko-KR" altLang="en-US" baseline="0" dirty="0" smtClean="0"/>
              <a:t>함수만을 사용할 경우 항상 같은 숫자가 뽑힌다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어떤 수  </a:t>
            </a:r>
            <a:r>
              <a:rPr lang="en-US" altLang="ko-KR" dirty="0" smtClean="0"/>
              <a:t>% 999  = { 0 ~ 998 } + 1 = { 1 ~ 999 }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10</a:t>
            </a:r>
            <a:r>
              <a:rPr lang="ko-KR" altLang="en-US" dirty="0" smtClean="0"/>
              <a:t>개씩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줄</a:t>
            </a:r>
            <a:endParaRPr lang="en-US" altLang="ko-KR" dirty="0" smtClean="0"/>
          </a:p>
          <a:p>
            <a:r>
              <a:rPr lang="en-US" altLang="ko-KR" dirty="0" smtClean="0"/>
              <a:t>(i+1)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어떤 수  </a:t>
            </a:r>
            <a:r>
              <a:rPr lang="en-US" altLang="ko-KR" dirty="0" smtClean="0"/>
              <a:t>% 999  = { 0 ~ 998 } + 1 = { 1 ~ 999 }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10</a:t>
            </a:r>
            <a:r>
              <a:rPr lang="ko-KR" altLang="en-US" dirty="0" smtClean="0"/>
              <a:t>개씩 </a:t>
            </a:r>
            <a:r>
              <a:rPr lang="en-US" altLang="ko-KR" dirty="0" smtClean="0"/>
              <a:t>10</a:t>
            </a:r>
            <a:r>
              <a:rPr lang="ko-KR" altLang="en-US" dirty="0" smtClean="0"/>
              <a:t>줄</a:t>
            </a:r>
            <a:endParaRPr lang="en-US" altLang="ko-KR" dirty="0" smtClean="0"/>
          </a:p>
          <a:p>
            <a:r>
              <a:rPr lang="en-US" altLang="ko-KR" dirty="0" smtClean="0"/>
              <a:t>(i+1)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어떤 수  </a:t>
            </a:r>
            <a:r>
              <a:rPr lang="en-US" altLang="ko-KR" dirty="0" smtClean="0"/>
              <a:t>% 999  = { 0 ~ 998 } + 1 = { 1 ~ 999 }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어떤 수  </a:t>
            </a:r>
            <a:r>
              <a:rPr lang="en-US" altLang="ko-KR" dirty="0" smtClean="0"/>
              <a:t>% 999  = { 0 ~ 998 } + 1 = { 1 ~ 999 }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어떤 수  </a:t>
            </a:r>
            <a:r>
              <a:rPr lang="en-US" altLang="ko-KR" dirty="0" smtClean="0"/>
              <a:t>% 999  = { 0 ~ 998 } + 1 = { 1 ~ 999 }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 smtClean="0"/>
              <a:t>(</a:t>
            </a:r>
            <a:r>
              <a:rPr lang="ko-KR" altLang="en-US" sz="1200" dirty="0" smtClean="0"/>
              <a:t>순서대로 배열의 </a:t>
            </a:r>
            <a:r>
              <a:rPr lang="en-US" altLang="ko-KR" sz="1200" dirty="0" smtClean="0"/>
              <a:t>0</a:t>
            </a:r>
            <a:r>
              <a:rPr lang="ko-KR" altLang="en-US" sz="1200" dirty="0" smtClean="0"/>
              <a:t>번지에서 끝 번지까지 비교하여 찾을 값을 탐색</a:t>
            </a:r>
            <a:r>
              <a:rPr lang="en-US" altLang="ko-KR" sz="1200" dirty="0" smtClean="0"/>
              <a:t>)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err="1" smtClean="0">
                <a:solidFill>
                  <a:srgbClr val="E00868"/>
                </a:solidFill>
              </a:rPr>
              <a:t>단방향으로</a:t>
            </a:r>
            <a:r>
              <a:rPr lang="ko-KR" altLang="en-US" sz="1200" dirty="0" smtClean="0">
                <a:solidFill>
                  <a:srgbClr val="E00868"/>
                </a:solidFill>
              </a:rPr>
              <a:t> 탐색을 수행</a:t>
            </a:r>
            <a:endParaRPr lang="en-US" altLang="ko-KR" sz="1200" dirty="0" smtClean="0">
              <a:solidFill>
                <a:srgbClr val="E00868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10</a:t>
            </a:r>
            <a:r>
              <a:rPr lang="ko-KR" altLang="en-US" dirty="0" smtClean="0"/>
              <a:t>분 고민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10</a:t>
            </a:r>
            <a:r>
              <a:rPr lang="ko-KR" altLang="en-US" dirty="0" smtClean="0"/>
              <a:t>분 고민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10</a:t>
            </a:r>
            <a:r>
              <a:rPr lang="ko-KR" altLang="en-US" dirty="0" smtClean="0"/>
              <a:t>분 고민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23736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2373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질문</a:t>
            </a:r>
            <a:r>
              <a:rPr lang="en-US" altLang="ko-KR" dirty="0" smtClean="0"/>
              <a:t>) 27</a:t>
            </a:r>
            <a:r>
              <a:rPr lang="ko-KR" altLang="en-US" dirty="0" smtClean="0"/>
              <a:t>개의 자리에 </a:t>
            </a:r>
            <a:r>
              <a:rPr lang="en-US" altLang="ko-KR" dirty="0" smtClean="0"/>
              <a:t>27</a:t>
            </a:r>
            <a:r>
              <a:rPr lang="ko-KR" altLang="en-US" dirty="0" smtClean="0"/>
              <a:t>명의 이름을 저장한다면 </a:t>
            </a:r>
            <a:r>
              <a:rPr lang="ko-KR" altLang="en-US" dirty="0" err="1" smtClean="0"/>
              <a:t>변수명은</a:t>
            </a:r>
            <a:r>
              <a:rPr lang="ko-KR" altLang="en-US" dirty="0" smtClean="0"/>
              <a:t> 몇 개 필요할까요</a:t>
            </a:r>
            <a:r>
              <a:rPr lang="en-US" altLang="ko-KR" dirty="0" smtClean="0"/>
              <a:t>?</a:t>
            </a:r>
          </a:p>
          <a:p>
            <a:r>
              <a:rPr lang="ko-KR" altLang="en-US" dirty="0" smtClean="0"/>
              <a:t>배열을 이용해서 하나의 </a:t>
            </a:r>
            <a:r>
              <a:rPr lang="ko-KR" altLang="en-US" dirty="0" err="1" smtClean="0"/>
              <a:t>변수명에</a:t>
            </a:r>
            <a:r>
              <a:rPr lang="ko-KR" altLang="en-US" dirty="0" smtClean="0"/>
              <a:t> 자동으로 번호를 부여하도록 하면 편하다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237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92373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Int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arr</a:t>
            </a:r>
            <a:r>
              <a:rPr lang="en-US" altLang="ko-KR" baseline="0" dirty="0" smtClean="0"/>
              <a:t>[10];</a:t>
            </a:r>
          </a:p>
          <a:p>
            <a:endParaRPr lang="en-US" altLang="ko-KR" baseline="0" dirty="0" smtClean="0"/>
          </a:p>
          <a:p>
            <a:r>
              <a:rPr lang="en-US" altLang="ko-KR" baseline="0" dirty="0" err="1" smtClean="0"/>
              <a:t>arr</a:t>
            </a:r>
            <a:r>
              <a:rPr lang="en-US" altLang="ko-KR" baseline="0" dirty="0" smtClean="0"/>
              <a:t>[100] =&gt; </a:t>
            </a:r>
            <a:r>
              <a:rPr lang="ko-KR" altLang="en-US" baseline="0" dirty="0" smtClean="0"/>
              <a:t>에러인데 </a:t>
            </a:r>
            <a:r>
              <a:rPr lang="en-US" altLang="ko-KR" baseline="0" dirty="0" smtClean="0"/>
              <a:t>c</a:t>
            </a:r>
            <a:r>
              <a:rPr lang="ko-KR" altLang="en-US" baseline="0" dirty="0" smtClean="0"/>
              <a:t>언어에서 그냥 실행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 smtClean="0"/>
              <a:t>런타임에러</a:t>
            </a:r>
            <a:endParaRPr lang="en-US" altLang="ko-KR" sz="12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910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087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4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503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1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984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96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01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75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996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900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98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4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861D8-6508-491B-8C2C-F8B1F60BE4BB}" type="datetimeFigureOut">
              <a:rPr lang="ko-KR" altLang="en-US" smtClean="0"/>
              <a:pPr/>
              <a:t>2016-05-12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08D30-3D09-4D35-B4B6-A8E0F30728F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77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1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WXQuUo-8Q4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gif"/><Relationship Id="rId5" Type="http://schemas.openxmlformats.org/officeDocument/2006/relationships/image" Target="../media/image24.gif"/><Relationship Id="rId4" Type="http://schemas.openxmlformats.org/officeDocument/2006/relationships/image" Target="../media/image18.gi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2.gi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992598" y="2059106"/>
            <a:ext cx="4894965" cy="872684"/>
            <a:chOff x="1992598" y="1699066"/>
            <a:chExt cx="4894965" cy="872684"/>
          </a:xfrm>
        </p:grpSpPr>
        <p:grpSp>
          <p:nvGrpSpPr>
            <p:cNvPr id="3" name="그룹 2"/>
            <p:cNvGrpSpPr/>
            <p:nvPr/>
          </p:nvGrpSpPr>
          <p:grpSpPr>
            <a:xfrm>
              <a:off x="1992598" y="1699066"/>
              <a:ext cx="4879383" cy="0"/>
              <a:chOff x="1992598" y="1699066"/>
              <a:chExt cx="4879383" cy="0"/>
            </a:xfrm>
          </p:grpSpPr>
          <p:cxnSp>
            <p:nvCxnSpPr>
              <p:cNvPr id="6" name="직선 연결선 5"/>
              <p:cNvCxnSpPr/>
              <p:nvPr/>
            </p:nvCxnSpPr>
            <p:spPr>
              <a:xfrm>
                <a:off x="3506061" y="1699066"/>
                <a:ext cx="3365920" cy="0"/>
              </a:xfrm>
              <a:prstGeom prst="line">
                <a:avLst/>
              </a:prstGeom>
              <a:ln w="571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/>
              <p:cNvCxnSpPr/>
              <p:nvPr/>
            </p:nvCxnSpPr>
            <p:spPr>
              <a:xfrm>
                <a:off x="1992598" y="1699066"/>
                <a:ext cx="1513463" cy="0"/>
              </a:xfrm>
              <a:prstGeom prst="line">
                <a:avLst/>
              </a:prstGeom>
              <a:ln w="57150">
                <a:solidFill>
                  <a:srgbClr val="E00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" name="그룹 1"/>
            <p:cNvGrpSpPr/>
            <p:nvPr/>
          </p:nvGrpSpPr>
          <p:grpSpPr>
            <a:xfrm>
              <a:off x="2010034" y="2571750"/>
              <a:ext cx="4877529" cy="0"/>
              <a:chOff x="2010034" y="3054445"/>
              <a:chExt cx="4877529" cy="0"/>
            </a:xfrm>
          </p:grpSpPr>
          <p:cxnSp>
            <p:nvCxnSpPr>
              <p:cNvPr id="9" name="직선 연결선 8"/>
              <p:cNvCxnSpPr/>
              <p:nvPr/>
            </p:nvCxnSpPr>
            <p:spPr>
              <a:xfrm>
                <a:off x="2010034" y="3054445"/>
                <a:ext cx="3365920" cy="0"/>
              </a:xfrm>
              <a:prstGeom prst="line">
                <a:avLst/>
              </a:prstGeom>
              <a:ln w="571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/>
              <p:cNvCxnSpPr/>
              <p:nvPr/>
            </p:nvCxnSpPr>
            <p:spPr>
              <a:xfrm>
                <a:off x="5374100" y="3054445"/>
                <a:ext cx="1513463" cy="0"/>
              </a:xfrm>
              <a:prstGeom prst="line">
                <a:avLst/>
              </a:prstGeom>
              <a:ln w="57150">
                <a:solidFill>
                  <a:srgbClr val="E00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2" name="TextBox 11"/>
          <p:cNvSpPr txBox="1"/>
          <p:nvPr/>
        </p:nvSpPr>
        <p:spPr>
          <a:xfrm>
            <a:off x="3244556" y="2179367"/>
            <a:ext cx="2654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dirty="0" smtClean="0"/>
              <a:t>배열의</a:t>
            </a:r>
            <a:r>
              <a:rPr lang="en-US" altLang="ko-KR" sz="3600" b="1" dirty="0" smtClean="0"/>
              <a:t> </a:t>
            </a:r>
            <a:r>
              <a:rPr lang="ko-KR" altLang="en-US" sz="3600" b="1" dirty="0" smtClean="0"/>
              <a:t>활용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28794" y="1754025"/>
            <a:ext cx="13724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b="1" dirty="0" smtClean="0"/>
              <a:t>프로그래밍 </a:t>
            </a:r>
            <a:r>
              <a:rPr lang="en-US" altLang="ko-KR" sz="1000" b="1" dirty="0" smtClean="0"/>
              <a:t>1-5 </a:t>
            </a:r>
            <a:r>
              <a:rPr lang="ko-KR" altLang="en-US" sz="1000" b="1" dirty="0" smtClean="0"/>
              <a:t>수업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215074" y="4071948"/>
            <a:ext cx="2089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smtClean="0"/>
              <a:t>정보</a:t>
            </a:r>
            <a:r>
              <a:rPr lang="en-US" altLang="ko-KR" sz="1400" b="1" dirty="0" smtClean="0"/>
              <a:t>·</a:t>
            </a:r>
            <a:r>
              <a:rPr lang="ko-KR" altLang="en-US" sz="1400" b="1" dirty="0" smtClean="0"/>
              <a:t>컴퓨터교생 조수빈</a:t>
            </a:r>
          </a:p>
        </p:txBody>
      </p:sp>
    </p:spTree>
    <p:extLst>
      <p:ext uri="{BB962C8B-B14F-4D97-AF65-F5344CB8AC3E}">
        <p14:creationId xmlns:p14="http://schemas.microsoft.com/office/powerpoint/2010/main" val="354060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59632" y="1275606"/>
            <a:ext cx="978153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r>
              <a:rPr lang="en-US" altLang="ko-KR" sz="80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O</a:t>
            </a:r>
            <a:endParaRPr lang="ko-KR" altLang="en-US" sz="8000" b="1" cap="all" dirty="0" smtClean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331640" y="2859782"/>
            <a:ext cx="854721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r>
              <a:rPr lang="en-US" altLang="ko-KR" sz="8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X</a:t>
            </a:r>
            <a:endParaRPr lang="ko-KR" altLang="en-US" sz="8000" b="1" cap="all" dirty="0" smtClean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1575501" y="555526"/>
            <a:ext cx="5992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(3) 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아래의 코드는 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컴파일에러가 발생한다</a:t>
            </a:r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.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SJ초콜릿" panose="02020603020101020101" pitchFamily="18" charset="-127"/>
              <a:ea typeface="SJ초콜릿" panose="02020603020101020101" pitchFamily="18" charset="-127"/>
            </a:endParaRPr>
          </a:p>
        </p:txBody>
      </p:sp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563638"/>
            <a:ext cx="4913466" cy="2511872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850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32800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1.2 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배열의 </a:t>
            </a:r>
            <a:r>
              <a:rPr lang="en-US" altLang="ko-K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가지 특성</a:t>
            </a:r>
            <a:endParaRPr lang="ko-KR" alt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42910" y="1203598"/>
            <a:ext cx="7682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3"/>
              </a:buBlip>
            </a:pPr>
            <a:r>
              <a:rPr lang="en-US" altLang="ko-KR" sz="2400" b="1" dirty="0"/>
              <a:t> </a:t>
            </a:r>
            <a:r>
              <a:rPr lang="en-US" altLang="ko-KR" sz="2400" b="1" dirty="0" smtClean="0"/>
              <a:t>C</a:t>
            </a:r>
            <a:r>
              <a:rPr lang="ko-KR" altLang="en-US" sz="2400" b="1" dirty="0"/>
              <a:t>언어는 배열의 범위를 전혀 점검하지 </a:t>
            </a:r>
            <a:r>
              <a:rPr lang="ko-KR" altLang="en-US" sz="2400" b="1" dirty="0" smtClean="0"/>
              <a:t>않음</a:t>
            </a:r>
            <a:endParaRPr lang="en-US" altLang="ko-KR" sz="1200" dirty="0" smtClean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267" y="2139702"/>
            <a:ext cx="4913466" cy="2511872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922407" y="1635646"/>
            <a:ext cx="76820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- </a:t>
            </a:r>
            <a:r>
              <a:rPr lang="ko-KR" altLang="en-US" sz="2000" dirty="0" smtClean="0">
                <a:latin typeface="나눔고딕코딩" panose="020D0009000000000000" pitchFamily="49" charset="-127"/>
                <a:ea typeface="나눔고딕코딩" panose="020D0009000000000000" pitchFamily="49" charset="-127"/>
              </a:rPr>
              <a:t>당장 실행은 되지만 나중에 에러의 원인이 될 수 있음</a:t>
            </a:r>
            <a:endParaRPr lang="en-US" altLang="ko-KR" sz="2000" dirty="0" smtClean="0"/>
          </a:p>
        </p:txBody>
      </p:sp>
    </p:spTree>
    <p:extLst>
      <p:ext uri="{BB962C8B-B14F-4D97-AF65-F5344CB8AC3E}">
        <p14:creationId xmlns:p14="http://schemas.microsoft.com/office/powerpoint/2010/main" val="91745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420" y="400493"/>
            <a:ext cx="3528391" cy="4660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32800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1.2 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배열의 </a:t>
            </a:r>
            <a:r>
              <a:rPr lang="en-US" altLang="ko-K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가지 특성</a:t>
            </a:r>
            <a:endParaRPr lang="ko-KR" alt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642910" y="1203598"/>
            <a:ext cx="42891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altLang="ko-KR" sz="2400" b="1" dirty="0" smtClean="0"/>
              <a:t> </a:t>
            </a:r>
            <a:r>
              <a:rPr lang="ko-KR" altLang="en-US" sz="2400" b="1" dirty="0" smtClean="0"/>
              <a:t>배열 명은 배열의 시작번지 값을 가지는 포인터상수</a:t>
            </a:r>
            <a:endParaRPr lang="en-US" altLang="ko-KR" sz="12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6464" y="2337414"/>
            <a:ext cx="2462019" cy="1631458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5652120" y="1419622"/>
            <a:ext cx="2376264" cy="614973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38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237757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1.3 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배열의 </a:t>
            </a:r>
            <a:r>
              <a:rPr lang="ko-KR" altLang="en-US" sz="2400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선언</a:t>
            </a:r>
            <a:endParaRPr lang="ko-KR" altLang="en-US" sz="2400" dirty="0"/>
          </a:p>
        </p:txBody>
      </p:sp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3994804603"/>
              </p:ext>
            </p:extLst>
          </p:nvPr>
        </p:nvGraphicFramePr>
        <p:xfrm>
          <a:off x="2363924" y="1419622"/>
          <a:ext cx="4416152" cy="2304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7" name="직선 화살표 연결선 16"/>
          <p:cNvCxnSpPr/>
          <p:nvPr/>
        </p:nvCxnSpPr>
        <p:spPr>
          <a:xfrm flipH="1">
            <a:off x="3131840" y="1851670"/>
            <a:ext cx="936104" cy="216024"/>
          </a:xfrm>
          <a:prstGeom prst="straightConnector1">
            <a:avLst/>
          </a:prstGeom>
          <a:ln w="38100" cap="rnd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/>
          <p:nvPr/>
        </p:nvCxnSpPr>
        <p:spPr>
          <a:xfrm flipH="1">
            <a:off x="4716016" y="1851670"/>
            <a:ext cx="432048" cy="216024"/>
          </a:xfrm>
          <a:prstGeom prst="straightConnector1">
            <a:avLst/>
          </a:prstGeom>
          <a:ln w="38100" cap="rnd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 flipH="1">
            <a:off x="5580112" y="1851670"/>
            <a:ext cx="504056" cy="216024"/>
          </a:xfrm>
          <a:prstGeom prst="straightConnector1">
            <a:avLst/>
          </a:prstGeom>
          <a:ln w="38100" cap="rnd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769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087052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2809288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7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508104" y="1326123"/>
              <a:ext cx="3296477" cy="31229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dirty="0" smtClean="0"/>
                <a:t>두 배열 </a:t>
              </a:r>
              <a:r>
                <a:rPr lang="en-US" altLang="ko-KR" dirty="0" smtClean="0"/>
                <a:t>a</a:t>
              </a:r>
              <a:r>
                <a:rPr lang="ko-KR" altLang="en-US" dirty="0" smtClean="0"/>
                <a:t>와 </a:t>
              </a:r>
              <a:r>
                <a:rPr lang="en-US" altLang="ko-KR" dirty="0" smtClean="0"/>
                <a:t>b</a:t>
              </a:r>
              <a:r>
                <a:rPr lang="ko-KR" altLang="en-US" dirty="0" smtClean="0"/>
                <a:t>의 같은 인덱스의 값 끼리 더한 것과 곱한 결과를 배열에 저장한 다음 출력하시오</a:t>
              </a:r>
              <a:r>
                <a:rPr lang="en-US" altLang="ko-KR" dirty="0" smtClean="0"/>
                <a:t>.</a:t>
              </a:r>
            </a:p>
            <a:p>
              <a:pPr algn="just"/>
              <a:endParaRPr lang="en-US" altLang="ko-KR" dirty="0"/>
            </a:p>
            <a:p>
              <a:pPr algn="just"/>
              <a:r>
                <a:rPr lang="en-US" altLang="ko-KR" dirty="0" err="1" smtClean="0"/>
                <a:t>int</a:t>
              </a:r>
              <a:r>
                <a:rPr lang="en-US" altLang="ko-KR" dirty="0" smtClean="0"/>
                <a:t> </a:t>
              </a:r>
              <a:r>
                <a:rPr lang="en-US" altLang="ko-KR" dirty="0" smtClean="0"/>
                <a:t>a</a:t>
              </a:r>
              <a:r>
                <a:rPr lang="en-US" altLang="ko-KR" dirty="0" smtClean="0"/>
                <a:t>rr1</a:t>
              </a:r>
              <a:r>
                <a:rPr lang="en-US" altLang="ko-KR" dirty="0" smtClean="0"/>
                <a:t>[5]={</a:t>
              </a:r>
              <a:r>
                <a:rPr lang="en-US" altLang="ko-KR" dirty="0" smtClean="0"/>
                <a:t>1,2,3,4,5};</a:t>
              </a:r>
            </a:p>
            <a:p>
              <a:pPr algn="just"/>
              <a:r>
                <a:rPr lang="en-US" altLang="ko-KR" dirty="0" err="1" smtClean="0"/>
                <a:t>int</a:t>
              </a:r>
              <a:r>
                <a:rPr lang="en-US" altLang="ko-KR" dirty="0" smtClean="0"/>
                <a:t> </a:t>
              </a:r>
              <a:r>
                <a:rPr lang="en-US" altLang="ko-KR" dirty="0" smtClean="0"/>
                <a:t>arr2[5]={</a:t>
              </a:r>
              <a:r>
                <a:rPr lang="en-US" altLang="ko-KR" dirty="0" smtClean="0"/>
                <a:t>1,1,1,1,1};</a:t>
              </a:r>
            </a:p>
            <a:p>
              <a:pPr algn="just"/>
              <a:endParaRPr lang="en-US" altLang="ko-KR" dirty="0" smtClean="0"/>
            </a:p>
            <a:p>
              <a:pPr algn="just"/>
              <a:r>
                <a:rPr lang="en-US" altLang="ko-KR" dirty="0" err="1" smtClean="0"/>
                <a:t>int</a:t>
              </a:r>
              <a:r>
                <a:rPr lang="en-US" altLang="ko-KR" dirty="0" smtClean="0"/>
                <a:t> </a:t>
              </a:r>
              <a:r>
                <a:rPr lang="en-US" altLang="ko-KR" dirty="0" err="1" smtClean="0"/>
                <a:t>add</a:t>
              </a:r>
              <a:r>
                <a:rPr lang="en-US" altLang="ko-KR" dirty="0" err="1" smtClean="0"/>
                <a:t>arr</a:t>
              </a:r>
              <a:r>
                <a:rPr lang="en-US" altLang="ko-KR" dirty="0" smtClean="0"/>
                <a:t>[5]={</a:t>
              </a:r>
              <a:r>
                <a:rPr lang="en-US" altLang="ko-KR" dirty="0" smtClean="0"/>
                <a:t>0,0,0,0,0};</a:t>
              </a:r>
            </a:p>
            <a:p>
              <a:pPr algn="just"/>
              <a:r>
                <a:rPr lang="en-US" altLang="ko-KR" dirty="0" err="1"/>
                <a:t>int</a:t>
              </a:r>
              <a:r>
                <a:rPr lang="en-US" altLang="ko-KR" dirty="0"/>
                <a:t> </a:t>
              </a:r>
              <a:r>
                <a:rPr lang="en-US" altLang="ko-KR" dirty="0" err="1" smtClean="0"/>
                <a:t>mularr</a:t>
              </a:r>
              <a:r>
                <a:rPr lang="en-US" altLang="ko-KR" dirty="0" smtClean="0"/>
                <a:t>[5]={</a:t>
              </a:r>
              <a:r>
                <a:rPr lang="en-US" altLang="ko-KR" dirty="0"/>
                <a:t>0,0,0,0,0</a:t>
              </a:r>
              <a:r>
                <a:rPr lang="en-US" altLang="ko-KR" dirty="0" smtClean="0"/>
                <a:t>};</a:t>
              </a:r>
              <a:endParaRPr lang="en-US" altLang="ko-KR" dirty="0"/>
            </a:p>
          </p:txBody>
        </p:sp>
      </p:grpSp>
    </p:spTree>
    <p:extLst>
      <p:ext uri="{BB962C8B-B14F-4D97-AF65-F5344CB8AC3E}">
        <p14:creationId xmlns:p14="http://schemas.microsoft.com/office/powerpoint/2010/main" val="377095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280920" cy="779247"/>
            <a:chOff x="5435120" y="771550"/>
            <a:chExt cx="3369461" cy="1054241"/>
          </a:xfrm>
        </p:grpSpPr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650427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7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508104" y="1326123"/>
              <a:ext cx="3296477" cy="4996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en-US" altLang="ko-KR" dirty="0"/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042" y="95305"/>
            <a:ext cx="4040490" cy="5067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69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087052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2809288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8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508104" y="1326123"/>
              <a:ext cx="3267177" cy="3497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dirty="0" smtClean="0"/>
                <a:t>10</a:t>
              </a:r>
              <a:r>
                <a:rPr lang="ko-KR" altLang="en-US" dirty="0" smtClean="0"/>
                <a:t>개의 데이터를 </a:t>
              </a:r>
              <a:r>
                <a:rPr lang="en-US" altLang="ko-KR" dirty="0" smtClean="0"/>
                <a:t>1</a:t>
              </a:r>
              <a:r>
                <a:rPr lang="ko-KR" altLang="en-US" dirty="0" smtClean="0"/>
                <a:t>차원 배열에 저장하고</a:t>
              </a:r>
              <a:r>
                <a:rPr lang="en-US" altLang="ko-KR" dirty="0" smtClean="0"/>
                <a:t>, </a:t>
              </a:r>
              <a:r>
                <a:rPr lang="ko-KR" altLang="en-US" dirty="0" smtClean="0"/>
                <a:t>각 원소들을 왼쪽으로 </a:t>
              </a:r>
              <a:r>
                <a:rPr lang="en-US" altLang="ko-KR" dirty="0" smtClean="0"/>
                <a:t>1</a:t>
              </a:r>
              <a:r>
                <a:rPr lang="ko-KR" altLang="en-US" dirty="0" smtClean="0"/>
                <a:t>칸씩 이동하여 저장하고</a:t>
              </a:r>
              <a:r>
                <a:rPr lang="en-US" altLang="ko-KR" dirty="0" smtClean="0"/>
                <a:t>, </a:t>
              </a:r>
              <a:r>
                <a:rPr lang="ko-KR" altLang="en-US" dirty="0" smtClean="0"/>
                <a:t>맨 왼쪽의 데이터는 맨 마지막으로 저장되게 하는 </a:t>
              </a:r>
              <a:r>
                <a:rPr lang="en-US" altLang="ko-KR" dirty="0" err="1" smtClean="0"/>
                <a:t>shiftLeft</a:t>
              </a:r>
              <a:r>
                <a:rPr lang="en-US" altLang="ko-KR" dirty="0" smtClean="0"/>
                <a:t>( )</a:t>
              </a:r>
              <a:r>
                <a:rPr lang="ko-KR" altLang="en-US" dirty="0" smtClean="0"/>
                <a:t>함수를 작성하시오</a:t>
              </a:r>
              <a:r>
                <a:rPr lang="en-US" altLang="ko-KR" dirty="0" smtClean="0"/>
                <a:t>.</a:t>
              </a:r>
            </a:p>
            <a:p>
              <a:pPr algn="just"/>
              <a:endParaRPr lang="en-US" altLang="ko-KR" dirty="0" smtClean="0"/>
            </a:p>
            <a:p>
              <a:pPr algn="just"/>
              <a:r>
                <a:rPr lang="en-US" altLang="ko-KR" dirty="0" smtClean="0"/>
                <a:t>- 0 1 2 3 4 5 6 7 8 9</a:t>
              </a:r>
            </a:p>
            <a:p>
              <a:pPr algn="just"/>
              <a:r>
                <a:rPr lang="en-US" altLang="ko-KR" dirty="0" err="1" smtClean="0"/>
                <a:t>shiftLeft</a:t>
              </a:r>
              <a:r>
                <a:rPr lang="en-US" altLang="ko-KR" dirty="0" smtClean="0"/>
                <a:t>( ) 1</a:t>
              </a:r>
              <a:r>
                <a:rPr lang="ko-KR" altLang="en-US" dirty="0" smtClean="0"/>
                <a:t>회 호출 후</a:t>
              </a:r>
              <a:endParaRPr lang="en-US" altLang="ko-KR" dirty="0" smtClean="0"/>
            </a:p>
            <a:p>
              <a:pPr algn="just"/>
              <a:r>
                <a:rPr lang="en-US" altLang="ko-KR" dirty="0" smtClean="0"/>
                <a:t>- 1 </a:t>
              </a:r>
              <a:r>
                <a:rPr lang="en-US" altLang="ko-KR" dirty="0" smtClean="0"/>
                <a:t>2 3 4 5 6 7 8 9 0</a:t>
              </a:r>
            </a:p>
            <a:p>
              <a:pPr algn="just"/>
              <a:r>
                <a:rPr lang="en-US" altLang="ko-KR" dirty="0" err="1" smtClean="0"/>
                <a:t>shiftLeft</a:t>
              </a:r>
              <a:r>
                <a:rPr lang="en-US" altLang="ko-KR" dirty="0" smtClean="0"/>
                <a:t>( ) 2</a:t>
              </a:r>
              <a:r>
                <a:rPr lang="ko-KR" altLang="en-US" dirty="0" smtClean="0"/>
                <a:t>회 호출 후</a:t>
              </a:r>
              <a:endParaRPr lang="en-US" altLang="ko-KR" dirty="0" smtClean="0"/>
            </a:p>
            <a:p>
              <a:pPr algn="just"/>
              <a:r>
                <a:rPr lang="en-US" altLang="ko-KR" dirty="0" smtClean="0"/>
                <a:t>- 2 </a:t>
              </a:r>
              <a:r>
                <a:rPr lang="en-US" altLang="ko-KR" dirty="0" smtClean="0"/>
                <a:t>3 4 5 6 7 8 9 0 1</a:t>
              </a:r>
              <a:endParaRPr lang="ko-KR" altLang="en-US" dirty="0" smtClean="0"/>
            </a:p>
          </p:txBody>
        </p:sp>
      </p:grp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441812"/>
            <a:ext cx="1514476" cy="183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253" y="2441812"/>
            <a:ext cx="2095500" cy="127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253" y="3756846"/>
            <a:ext cx="2095499" cy="543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6301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23528" y="1284898"/>
            <a:ext cx="1598515" cy="386392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b="1" dirty="0" smtClean="0">
                <a:solidFill>
                  <a:schemeClr val="bg1"/>
                </a:solidFill>
              </a:rPr>
              <a:t>실습예제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8 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0"/>
            <a:ext cx="3460873" cy="51392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4601" y="-14420"/>
            <a:ext cx="3451895" cy="51620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121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735124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650427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8 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19" y="1478094"/>
            <a:ext cx="3767591" cy="354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직선 화살표 연결선 15"/>
          <p:cNvCxnSpPr/>
          <p:nvPr/>
        </p:nvCxnSpPr>
        <p:spPr>
          <a:xfrm flipH="1">
            <a:off x="3563890" y="2461707"/>
            <a:ext cx="2376262" cy="0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012160" y="2305204"/>
            <a:ext cx="26642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// </a:t>
            </a:r>
            <a:r>
              <a:rPr lang="ko-KR" altLang="en-US" sz="1600" dirty="0" smtClean="0"/>
              <a:t>배열의 크</a:t>
            </a:r>
            <a:r>
              <a:rPr lang="ko-KR" altLang="en-US" sz="1600" dirty="0"/>
              <a:t>기</a:t>
            </a:r>
            <a:r>
              <a:rPr lang="ko-KR" altLang="en-US" sz="1600" dirty="0" smtClean="0"/>
              <a:t>를 지정할 때는 매크로 상수도 사용할 수 있다</a:t>
            </a:r>
            <a:r>
              <a:rPr lang="en-US" altLang="ko-KR" sz="1600" dirty="0" smtClean="0"/>
              <a:t>.</a:t>
            </a:r>
          </a:p>
          <a:p>
            <a:r>
              <a:rPr lang="en-US" altLang="ko-KR" sz="1600" dirty="0" smtClean="0"/>
              <a:t>ex) #define MAX 100</a:t>
            </a:r>
            <a:endParaRPr lang="en-US" altLang="ko-KR" sz="1600" dirty="0"/>
          </a:p>
          <a:p>
            <a:r>
              <a:rPr lang="en-US" altLang="ko-KR" sz="1600" dirty="0"/>
              <a:t> </a:t>
            </a:r>
            <a:r>
              <a:rPr lang="en-US" altLang="ko-KR" sz="1600" dirty="0" smtClean="0"/>
              <a:t>    </a:t>
            </a:r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</a:t>
            </a:r>
            <a:r>
              <a:rPr lang="en-US" altLang="ko-KR" sz="1600" dirty="0" err="1" smtClean="0"/>
              <a:t>arr</a:t>
            </a:r>
            <a:r>
              <a:rPr lang="en-US" altLang="ko-KR" sz="1600" dirty="0" smtClean="0"/>
              <a:t>[MAX];</a:t>
            </a:r>
          </a:p>
        </p:txBody>
      </p: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237" y="2709481"/>
            <a:ext cx="1514476" cy="183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5" name="직선 화살표 연결선 24"/>
          <p:cNvCxnSpPr>
            <a:stCxn id="24" idx="3"/>
          </p:cNvCxnSpPr>
          <p:nvPr/>
        </p:nvCxnSpPr>
        <p:spPr>
          <a:xfrm>
            <a:off x="1939713" y="3628643"/>
            <a:ext cx="472047" cy="239251"/>
          </a:xfrm>
          <a:prstGeom prst="straightConnector1">
            <a:avLst/>
          </a:prstGeom>
          <a:ln w="38100" cap="rnd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206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087052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2809288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9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508104" y="1326123"/>
              <a:ext cx="3296477" cy="27481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dirty="0" smtClean="0"/>
                <a:t>1~999</a:t>
              </a:r>
              <a:r>
                <a:rPr lang="ko-KR" altLang="en-US" dirty="0" smtClean="0"/>
                <a:t>까지의 수 중 </a:t>
              </a:r>
              <a:r>
                <a:rPr lang="en-US" altLang="ko-KR" dirty="0" smtClean="0"/>
                <a:t>100</a:t>
              </a:r>
              <a:r>
                <a:rPr lang="ko-KR" altLang="en-US" dirty="0" smtClean="0"/>
                <a:t>개의 </a:t>
              </a:r>
              <a:r>
                <a:rPr lang="ko-KR" altLang="en-US" dirty="0" err="1" smtClean="0"/>
                <a:t>난수를</a:t>
              </a:r>
              <a:r>
                <a:rPr lang="ko-KR" altLang="en-US" dirty="0" smtClean="0"/>
                <a:t> 발생시켜 </a:t>
              </a:r>
              <a:r>
                <a:rPr lang="en-US" altLang="ko-KR" dirty="0" smtClean="0"/>
                <a:t>1</a:t>
              </a:r>
              <a:r>
                <a:rPr lang="ko-KR" altLang="en-US" dirty="0" smtClean="0"/>
                <a:t>차원 배열에 저장하고</a:t>
              </a:r>
              <a:r>
                <a:rPr lang="en-US" altLang="ko-KR" dirty="0" smtClean="0"/>
                <a:t>, </a:t>
              </a:r>
            </a:p>
            <a:p>
              <a:pPr algn="just"/>
              <a:r>
                <a:rPr lang="ko-KR" altLang="en-US" dirty="0" smtClean="0"/>
                <a:t>이 데이터들을 내림차순으로 정렬하여 출력하는 프로그램을 작성하시오</a:t>
              </a:r>
              <a:r>
                <a:rPr lang="en-US" altLang="ko-KR" dirty="0" smtClean="0"/>
                <a:t>.</a:t>
              </a:r>
            </a:p>
            <a:p>
              <a:pPr algn="just"/>
              <a:r>
                <a:rPr lang="en-US" altLang="ko-KR" dirty="0" smtClean="0"/>
                <a:t>(</a:t>
              </a:r>
              <a:r>
                <a:rPr lang="ko-KR" altLang="en-US" dirty="0" smtClean="0"/>
                <a:t>단</a:t>
              </a:r>
              <a:r>
                <a:rPr lang="en-US" altLang="ko-KR" dirty="0" smtClean="0"/>
                <a:t>, </a:t>
              </a:r>
              <a:r>
                <a:rPr lang="ko-KR" altLang="en-US" dirty="0" smtClean="0"/>
                <a:t>한 줄에 </a:t>
              </a:r>
              <a:r>
                <a:rPr lang="en-US" altLang="ko-KR" dirty="0" smtClean="0"/>
                <a:t>10</a:t>
              </a:r>
              <a:r>
                <a:rPr lang="ko-KR" altLang="en-US" dirty="0" smtClean="0"/>
                <a:t>개씩 출력하시오</a:t>
              </a:r>
              <a:r>
                <a:rPr lang="en-US" altLang="ko-KR" dirty="0" smtClean="0"/>
                <a:t>)</a:t>
              </a:r>
            </a:p>
            <a:p>
              <a:pPr algn="just"/>
              <a:endParaRPr lang="en-US" altLang="ko-KR" dirty="0"/>
            </a:p>
            <a:p>
              <a:pPr algn="just"/>
              <a:r>
                <a:rPr lang="en-US" altLang="ko-KR" dirty="0" smtClean="0"/>
                <a:t>[</a:t>
              </a:r>
              <a:r>
                <a:rPr lang="ko-KR" altLang="en-US" dirty="0" smtClean="0"/>
                <a:t>참고</a:t>
              </a:r>
              <a:r>
                <a:rPr lang="en-US" altLang="ko-KR" dirty="0" smtClean="0"/>
                <a:t>]</a:t>
              </a:r>
            </a:p>
            <a:p>
              <a:pPr algn="just"/>
              <a:r>
                <a:rPr lang="en-US" altLang="ko-KR" dirty="0" smtClean="0"/>
                <a:t>*</a:t>
              </a:r>
              <a:r>
                <a:rPr lang="ko-KR" altLang="en-US" dirty="0" smtClean="0"/>
                <a:t>오름차순 </a:t>
              </a:r>
              <a:r>
                <a:rPr lang="en-US" altLang="ko-KR" dirty="0" smtClean="0"/>
                <a:t>(</a:t>
              </a:r>
              <a:r>
                <a:rPr lang="ko-KR" altLang="en-US" dirty="0" smtClean="0"/>
                <a:t>점점 올라간다</a:t>
              </a:r>
              <a:r>
                <a:rPr lang="en-US" altLang="ko-KR" dirty="0" smtClean="0"/>
                <a:t>) 1, 2, 3, 4, 5</a:t>
              </a:r>
            </a:p>
            <a:p>
              <a:pPr algn="just"/>
              <a:r>
                <a:rPr lang="en-US" altLang="ko-KR" dirty="0" smtClean="0"/>
                <a:t>*</a:t>
              </a:r>
              <a:r>
                <a:rPr lang="ko-KR" altLang="en-US" dirty="0" smtClean="0"/>
                <a:t>내림차순 </a:t>
              </a:r>
              <a:r>
                <a:rPr lang="en-US" altLang="ko-KR" dirty="0" smtClean="0"/>
                <a:t>(</a:t>
              </a:r>
              <a:r>
                <a:rPr lang="ko-KR" altLang="en-US" dirty="0" smtClean="0"/>
                <a:t>점점 내려온다</a:t>
              </a:r>
              <a:r>
                <a:rPr lang="en-US" altLang="ko-KR" dirty="0" smtClean="0"/>
                <a:t>) 5, 4, 3, 2, 1</a:t>
              </a:r>
              <a:endParaRPr lang="ko-KR" altLang="en-US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3831189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619672" y="1571138"/>
            <a:ext cx="5724128" cy="1718369"/>
            <a:chOff x="792088" y="1574524"/>
            <a:chExt cx="4211960" cy="1725023"/>
          </a:xfrm>
        </p:grpSpPr>
        <p:cxnSp>
          <p:nvCxnSpPr>
            <p:cNvPr id="6" name="직선 연결선 5"/>
            <p:cNvCxnSpPr/>
            <p:nvPr/>
          </p:nvCxnSpPr>
          <p:spPr>
            <a:xfrm>
              <a:off x="1717306" y="1574524"/>
              <a:ext cx="3286742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>
              <a:off x="792088" y="1574524"/>
              <a:ext cx="1789314" cy="0"/>
            </a:xfrm>
            <a:prstGeom prst="line">
              <a:avLst/>
            </a:prstGeom>
            <a:ln w="57150">
              <a:solidFill>
                <a:srgbClr val="E00868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792088" y="3291830"/>
              <a:ext cx="4211960" cy="0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3214734" y="3299547"/>
              <a:ext cx="1789314" cy="0"/>
            </a:xfrm>
            <a:prstGeom prst="line">
              <a:avLst/>
            </a:prstGeom>
            <a:ln w="57150">
              <a:solidFill>
                <a:srgbClr val="E00868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직선 연결선 21"/>
          <p:cNvCxnSpPr/>
          <p:nvPr/>
        </p:nvCxnSpPr>
        <p:spPr>
          <a:xfrm flipH="1">
            <a:off x="4427984" y="1786101"/>
            <a:ext cx="26320" cy="1247657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2740872" y="2240582"/>
            <a:ext cx="271401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/>
          <p:nvPr/>
        </p:nvCxnSpPr>
        <p:spPr>
          <a:xfrm>
            <a:off x="5688457" y="2244294"/>
            <a:ext cx="271401" cy="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571604" y="1285866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목차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667027" y="1923591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/>
              <a:t>01</a:t>
            </a:r>
            <a:endParaRPr lang="ko-KR" altLang="en-US" sz="1600" b="1" dirty="0" smtClean="0"/>
          </a:p>
        </p:txBody>
      </p:sp>
      <p:sp>
        <p:nvSpPr>
          <p:cNvPr id="21" name="TextBox 20"/>
          <p:cNvSpPr txBox="1"/>
          <p:nvPr/>
        </p:nvSpPr>
        <p:spPr>
          <a:xfrm>
            <a:off x="5611766" y="1928929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/>
              <a:t>02</a:t>
            </a:r>
            <a:endParaRPr lang="ko-KR" altLang="en-US" sz="1600" b="1" dirty="0" smtClean="0"/>
          </a:p>
        </p:txBody>
      </p:sp>
      <p:sp>
        <p:nvSpPr>
          <p:cNvPr id="23" name="TextBox 22"/>
          <p:cNvSpPr txBox="1"/>
          <p:nvPr/>
        </p:nvSpPr>
        <p:spPr>
          <a:xfrm>
            <a:off x="1961898" y="2500312"/>
            <a:ext cx="1829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1</a:t>
            </a:r>
            <a:r>
              <a:rPr lang="ko-KR" altLang="en-US" sz="2800" b="1" dirty="0" smtClean="0"/>
              <a:t>차원배열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908047" y="2500312"/>
            <a:ext cx="1829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2</a:t>
            </a:r>
            <a:r>
              <a:rPr lang="ko-KR" altLang="en-US" sz="2800" b="1" dirty="0" smtClean="0"/>
              <a:t>차원배열</a:t>
            </a:r>
          </a:p>
        </p:txBody>
      </p:sp>
    </p:spTree>
    <p:extLst>
      <p:ext uri="{BB962C8B-B14F-4D97-AF65-F5344CB8AC3E}">
        <p14:creationId xmlns:p14="http://schemas.microsoft.com/office/powerpoint/2010/main" val="360670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087052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2809288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9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2000" b="1" dirty="0" err="1" smtClean="0">
                  <a:solidFill>
                    <a:schemeClr val="bg1"/>
                  </a:solidFill>
                </a:rPr>
                <a:t>난수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발생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508104" y="1326123"/>
              <a:ext cx="3296477" cy="22485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u="sng" dirty="0" smtClean="0">
                  <a:solidFill>
                    <a:srgbClr val="0070C0"/>
                  </a:solidFill>
                </a:rPr>
                <a:t>1~999</a:t>
              </a:r>
              <a:r>
                <a:rPr lang="ko-KR" altLang="en-US" u="sng" dirty="0" smtClean="0">
                  <a:solidFill>
                    <a:srgbClr val="0070C0"/>
                  </a:solidFill>
                </a:rPr>
                <a:t>까지의 수 중 </a:t>
              </a:r>
              <a:r>
                <a:rPr lang="en-US" altLang="ko-KR" u="sng" dirty="0" smtClean="0">
                  <a:solidFill>
                    <a:srgbClr val="0070C0"/>
                  </a:solidFill>
                </a:rPr>
                <a:t>100</a:t>
              </a:r>
              <a:r>
                <a:rPr lang="ko-KR" altLang="en-US" u="sng" dirty="0" smtClean="0">
                  <a:solidFill>
                    <a:srgbClr val="0070C0"/>
                  </a:solidFill>
                </a:rPr>
                <a:t>개의 </a:t>
              </a:r>
              <a:r>
                <a:rPr lang="ko-KR" altLang="en-US" u="sng" dirty="0" err="1" smtClean="0">
                  <a:solidFill>
                    <a:srgbClr val="0070C0"/>
                  </a:solidFill>
                </a:rPr>
                <a:t>난수를</a:t>
              </a:r>
              <a:r>
                <a:rPr lang="ko-KR" altLang="en-US" u="sng" dirty="0" smtClean="0">
                  <a:solidFill>
                    <a:srgbClr val="0070C0"/>
                  </a:solidFill>
                </a:rPr>
                <a:t> 발생시켜 </a:t>
              </a:r>
              <a:r>
                <a:rPr lang="en-US" altLang="ko-KR" u="sng" dirty="0" smtClean="0">
                  <a:solidFill>
                    <a:srgbClr val="0070C0"/>
                  </a:solidFill>
                </a:rPr>
                <a:t>1</a:t>
              </a:r>
              <a:r>
                <a:rPr lang="ko-KR" altLang="en-US" u="sng" dirty="0" smtClean="0">
                  <a:solidFill>
                    <a:srgbClr val="0070C0"/>
                  </a:solidFill>
                </a:rPr>
                <a:t>차원 배열에 저장</a:t>
              </a:r>
              <a:r>
                <a:rPr lang="ko-KR" altLang="en-US" dirty="0" smtClean="0"/>
                <a:t>하고</a:t>
              </a:r>
              <a:r>
                <a:rPr lang="en-US" altLang="ko-KR" dirty="0" smtClean="0"/>
                <a:t>, </a:t>
              </a:r>
            </a:p>
            <a:p>
              <a:pPr algn="just"/>
              <a:r>
                <a:rPr lang="ko-KR" altLang="en-US" dirty="0" smtClean="0"/>
                <a:t>이 데이터들을 내림차순으로 정렬하여 출력하는 프로그램을 작성하시오</a:t>
              </a:r>
              <a:r>
                <a:rPr lang="en-US" altLang="ko-KR" dirty="0" smtClean="0"/>
                <a:t>.</a:t>
              </a:r>
            </a:p>
            <a:p>
              <a:pPr algn="just"/>
              <a:r>
                <a:rPr lang="en-US" altLang="ko-KR" dirty="0"/>
                <a:t>(</a:t>
              </a:r>
              <a:r>
                <a:rPr lang="ko-KR" altLang="en-US" dirty="0"/>
                <a:t>단</a:t>
              </a:r>
              <a:r>
                <a:rPr lang="en-US" altLang="ko-KR" dirty="0"/>
                <a:t>,</a:t>
              </a:r>
              <a:r>
                <a:rPr lang="ko-KR" altLang="en-US" dirty="0"/>
                <a:t>한 줄에 </a:t>
              </a:r>
              <a:r>
                <a:rPr lang="en-US" altLang="ko-KR" dirty="0"/>
                <a:t>10</a:t>
              </a:r>
              <a:r>
                <a:rPr lang="ko-KR" altLang="en-US" dirty="0"/>
                <a:t>개씩 출력</a:t>
              </a:r>
              <a:r>
                <a:rPr lang="en-US" altLang="ko-KR" dirty="0" smtClean="0"/>
                <a:t>)</a:t>
              </a:r>
            </a:p>
            <a:p>
              <a:pPr algn="just"/>
              <a:endParaRPr lang="en-US" altLang="ko-KR" sz="1200" dirty="0" smtClean="0"/>
            </a:p>
            <a:p>
              <a:pPr algn="just"/>
              <a:r>
                <a:rPr lang="en-US" altLang="ko-KR" dirty="0" smtClean="0"/>
                <a:t>[</a:t>
              </a:r>
              <a:r>
                <a:rPr lang="ko-KR" altLang="en-US" dirty="0" smtClean="0"/>
                <a:t>참고</a:t>
              </a:r>
              <a:r>
                <a:rPr lang="en-US" altLang="ko-KR" dirty="0" smtClean="0"/>
                <a:t>] </a:t>
              </a:r>
              <a:r>
                <a:rPr lang="ko-KR" altLang="en-US" dirty="0" smtClean="0"/>
                <a:t>필요한 헤더 파일</a:t>
              </a:r>
              <a:endParaRPr lang="en-US" altLang="ko-KR" dirty="0" smtClean="0"/>
            </a:p>
            <a:p>
              <a:pPr algn="just"/>
              <a:endParaRPr lang="en-US" altLang="ko-KR" dirty="0"/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1468115"/>
              </p:ext>
            </p:extLst>
          </p:nvPr>
        </p:nvGraphicFramePr>
        <p:xfrm>
          <a:off x="617580" y="3075806"/>
          <a:ext cx="3888432" cy="100584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44216"/>
                <a:gridCol w="1944216"/>
              </a:tblGrid>
              <a:tr h="26225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헤더 파일명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/>
                        <a:t>사용할 함수</a:t>
                      </a:r>
                      <a:endParaRPr lang="ko-KR" altLang="en-US" sz="1600" dirty="0"/>
                    </a:p>
                  </a:txBody>
                  <a:tcPr/>
                </a:tc>
              </a:tr>
              <a:tr h="2622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 smtClean="0"/>
                        <a:t>time.h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smtClean="0"/>
                        <a:t>time() </a:t>
                      </a:r>
                      <a:endParaRPr lang="ko-KR" altLang="en-US" sz="1600" dirty="0"/>
                    </a:p>
                  </a:txBody>
                  <a:tcPr/>
                </a:tc>
              </a:tr>
              <a:tr h="2622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 smtClean="0"/>
                        <a:t>stdlib.h</a:t>
                      </a:r>
                      <a:endParaRPr lang="ko-KR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600" dirty="0" err="1" smtClean="0"/>
                        <a:t>srand</a:t>
                      </a:r>
                      <a:r>
                        <a:rPr lang="en-US" altLang="ko-KR" sz="1600" dirty="0" smtClean="0"/>
                        <a:t>(),</a:t>
                      </a:r>
                      <a:r>
                        <a:rPr lang="en-US" altLang="ko-KR" sz="1600" baseline="0" dirty="0" smtClean="0"/>
                        <a:t> </a:t>
                      </a:r>
                      <a:r>
                        <a:rPr lang="en-US" altLang="ko-KR" sz="1600" dirty="0" smtClean="0"/>
                        <a:t>rand()</a:t>
                      </a:r>
                      <a:endParaRPr lang="ko-KR" altLang="en-US" sz="16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6" name="직선 화살표 연결선 15"/>
          <p:cNvCxnSpPr/>
          <p:nvPr/>
        </p:nvCxnSpPr>
        <p:spPr>
          <a:xfrm flipH="1">
            <a:off x="3923928" y="3564510"/>
            <a:ext cx="792088" cy="0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716016" y="3385324"/>
            <a:ext cx="3243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E00868"/>
                </a:solidFill>
              </a:rPr>
              <a:t>// </a:t>
            </a:r>
            <a:r>
              <a:rPr lang="ko-KR" altLang="en-US" sz="1600" dirty="0" smtClean="0">
                <a:solidFill>
                  <a:srgbClr val="E00868"/>
                </a:solidFill>
              </a:rPr>
              <a:t>매 초 마다 시간의 값을 가져옴</a:t>
            </a:r>
            <a:endParaRPr lang="ko-KR" altLang="en-US" sz="1600" dirty="0">
              <a:solidFill>
                <a:srgbClr val="E00868"/>
              </a:solidFill>
            </a:endParaRPr>
          </a:p>
        </p:txBody>
      </p:sp>
      <p:cxnSp>
        <p:nvCxnSpPr>
          <p:cNvPr id="25" name="직선 화살표 연결선 24"/>
          <p:cNvCxnSpPr/>
          <p:nvPr/>
        </p:nvCxnSpPr>
        <p:spPr>
          <a:xfrm flipH="1" flipV="1">
            <a:off x="3059832" y="4155926"/>
            <a:ext cx="288032" cy="144016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347864" y="4033396"/>
            <a:ext cx="24112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E00868"/>
                </a:solidFill>
              </a:rPr>
              <a:t>// </a:t>
            </a:r>
            <a:r>
              <a:rPr lang="ko-KR" altLang="en-US" sz="1600" dirty="0" smtClean="0">
                <a:solidFill>
                  <a:srgbClr val="E00868"/>
                </a:solidFill>
              </a:rPr>
              <a:t>난수표를 바꾸는 함수</a:t>
            </a:r>
            <a:endParaRPr lang="ko-KR" altLang="en-US" sz="1600" dirty="0">
              <a:solidFill>
                <a:srgbClr val="E00868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788024" y="2748902"/>
            <a:ext cx="3744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* </a:t>
            </a:r>
            <a:r>
              <a:rPr lang="en-US" altLang="ko-KR" dirty="0" err="1" smtClean="0"/>
              <a:t>a~b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사이의 랜덤 값을 구하는 </a:t>
            </a:r>
            <a:endParaRPr lang="en-US" altLang="ko-KR" dirty="0" smtClean="0"/>
          </a:p>
          <a:p>
            <a:r>
              <a:rPr lang="ko-KR" altLang="en-US" dirty="0" smtClean="0"/>
              <a:t>일반화 공식 </a:t>
            </a:r>
            <a:r>
              <a:rPr lang="en-US" altLang="ko-KR" dirty="0" smtClean="0"/>
              <a:t>: rand() % (b-a+1)+a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850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6" grpId="0"/>
      <p:bldP spid="2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735124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650427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9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 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10242" name="Picture 2" descr="C:\Users\Jin\Desktop\1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987"/>
          <a:stretch/>
        </p:blipFill>
        <p:spPr bwMode="auto">
          <a:xfrm>
            <a:off x="1122785" y="1656771"/>
            <a:ext cx="3392751" cy="3348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C:\Users\Jin\Desktop\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8" r="9176" b="25051"/>
          <a:stretch/>
        </p:blipFill>
        <p:spPr bwMode="auto">
          <a:xfrm>
            <a:off x="4644008" y="2136559"/>
            <a:ext cx="3959241" cy="2883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573199" y="1595576"/>
            <a:ext cx="42224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rgbClr val="0070C0"/>
                </a:solidFill>
              </a:rPr>
              <a:t>▼ </a:t>
            </a:r>
            <a:r>
              <a:rPr lang="en-US" altLang="ko-KR" sz="2000" b="1" dirty="0" err="1" smtClean="0">
                <a:solidFill>
                  <a:srgbClr val="0070C0"/>
                </a:solidFill>
              </a:rPr>
              <a:t>srand</a:t>
            </a:r>
            <a:r>
              <a:rPr lang="en-US" altLang="ko-KR" sz="2000" b="1" dirty="0" smtClean="0">
                <a:solidFill>
                  <a:srgbClr val="0070C0"/>
                </a:solidFill>
              </a:rPr>
              <a:t>(time(NULL));</a:t>
            </a:r>
            <a:r>
              <a:rPr lang="en-US" altLang="ko-KR" sz="2000" dirty="0" smtClean="0">
                <a:solidFill>
                  <a:srgbClr val="0070C0"/>
                </a:solidFill>
              </a:rPr>
              <a:t> </a:t>
            </a:r>
            <a:r>
              <a:rPr lang="ko-KR" altLang="en-US" sz="2000" dirty="0" smtClean="0">
                <a:solidFill>
                  <a:srgbClr val="0070C0"/>
                </a:solidFill>
              </a:rPr>
              <a:t>사용</a:t>
            </a:r>
            <a:endParaRPr lang="ko-KR" altLang="en-US" sz="2000" dirty="0">
              <a:solidFill>
                <a:srgbClr val="0070C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281522" y="899597"/>
            <a:ext cx="5682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rgbClr val="E00868"/>
                </a:solidFill>
              </a:rPr>
              <a:t>// </a:t>
            </a:r>
            <a:r>
              <a:rPr lang="ko-KR" altLang="en-US" dirty="0" smtClean="0">
                <a:solidFill>
                  <a:srgbClr val="E00868"/>
                </a:solidFill>
              </a:rPr>
              <a:t>매 초 마다 시간의 값을 가져와서 난수표를 바꾼다</a:t>
            </a:r>
            <a:r>
              <a:rPr lang="en-US" altLang="ko-KR" sz="1600" dirty="0" smtClean="0">
                <a:solidFill>
                  <a:srgbClr val="E00868"/>
                </a:solidFill>
              </a:rPr>
              <a:t>.</a:t>
            </a:r>
            <a:endParaRPr lang="ko-KR" altLang="en-US" sz="1600" dirty="0">
              <a:solidFill>
                <a:srgbClr val="E00868"/>
              </a:solidFill>
            </a:endParaRPr>
          </a:p>
        </p:txBody>
      </p:sp>
      <p:cxnSp>
        <p:nvCxnSpPr>
          <p:cNvPr id="22" name="직선 화살표 연결선 21"/>
          <p:cNvCxnSpPr/>
          <p:nvPr/>
        </p:nvCxnSpPr>
        <p:spPr>
          <a:xfrm>
            <a:off x="6123005" y="1308999"/>
            <a:ext cx="0" cy="326647"/>
          </a:xfrm>
          <a:prstGeom prst="straightConnector1">
            <a:avLst/>
          </a:prstGeom>
          <a:ln w="38100" cap="rnd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등호 6"/>
          <p:cNvSpPr/>
          <p:nvPr/>
        </p:nvSpPr>
        <p:spPr>
          <a:xfrm rot="5400000">
            <a:off x="2746749" y="4006804"/>
            <a:ext cx="144821" cy="299049"/>
          </a:xfrm>
          <a:prstGeom prst="mathEqual">
            <a:avLst>
              <a:gd name="adj1" fmla="val 23520"/>
              <a:gd name="adj2" fmla="val 25983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등호 23"/>
          <p:cNvSpPr/>
          <p:nvPr/>
        </p:nvSpPr>
        <p:spPr>
          <a:xfrm rot="5400000">
            <a:off x="2746748" y="3171944"/>
            <a:ext cx="144821" cy="299049"/>
          </a:xfrm>
          <a:prstGeom prst="mathEqual">
            <a:avLst>
              <a:gd name="adj1" fmla="val 23520"/>
              <a:gd name="adj2" fmla="val 25983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등호 24"/>
          <p:cNvSpPr/>
          <p:nvPr/>
        </p:nvSpPr>
        <p:spPr>
          <a:xfrm rot="5400000">
            <a:off x="2746749" y="2278612"/>
            <a:ext cx="144821" cy="299049"/>
          </a:xfrm>
          <a:prstGeom prst="mathEqual">
            <a:avLst>
              <a:gd name="adj1" fmla="val 23520"/>
              <a:gd name="adj2" fmla="val 25983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7" name="부등호 26"/>
          <p:cNvSpPr/>
          <p:nvPr/>
        </p:nvSpPr>
        <p:spPr>
          <a:xfrm rot="16200000">
            <a:off x="7019980" y="3216073"/>
            <a:ext cx="276156" cy="283516"/>
          </a:xfrm>
          <a:prstGeom prst="mathNotEqual">
            <a:avLst>
              <a:gd name="adj1" fmla="val 12269"/>
              <a:gd name="adj2" fmla="val 6600000"/>
              <a:gd name="adj3" fmla="val 34262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9" name="부등호 28"/>
          <p:cNvSpPr/>
          <p:nvPr/>
        </p:nvSpPr>
        <p:spPr>
          <a:xfrm rot="16200000">
            <a:off x="7023952" y="4080239"/>
            <a:ext cx="276156" cy="283516"/>
          </a:xfrm>
          <a:prstGeom prst="mathNotEqual">
            <a:avLst>
              <a:gd name="adj1" fmla="val 12269"/>
              <a:gd name="adj2" fmla="val 6600000"/>
              <a:gd name="adj3" fmla="val 34262"/>
            </a:avLst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97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735124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650427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9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 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5" name="다이어그램 4"/>
          <p:cNvGraphicFramePr/>
          <p:nvPr>
            <p:extLst>
              <p:ext uri="{D42A27DB-BD31-4B8C-83A1-F6EECF244321}">
                <p14:modId xmlns:p14="http://schemas.microsoft.com/office/powerpoint/2010/main" val="3045427263"/>
              </p:ext>
            </p:extLst>
          </p:nvPr>
        </p:nvGraphicFramePr>
        <p:xfrm>
          <a:off x="467544" y="1798246"/>
          <a:ext cx="4320480" cy="3005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8" r="42729" b="89155"/>
          <a:stretch/>
        </p:blipFill>
        <p:spPr bwMode="auto">
          <a:xfrm>
            <a:off x="3863188" y="1541618"/>
            <a:ext cx="2757084" cy="79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3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6" t="37026" r="36902" b="59103"/>
          <a:stretch/>
        </p:blipFill>
        <p:spPr bwMode="auto">
          <a:xfrm>
            <a:off x="4154126" y="2463192"/>
            <a:ext cx="3560839" cy="324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3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2" t="21659" r="35539" b="74326"/>
          <a:stretch/>
        </p:blipFill>
        <p:spPr bwMode="auto">
          <a:xfrm>
            <a:off x="4427984" y="2931790"/>
            <a:ext cx="3657889" cy="33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3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09" t="29350" b="63355"/>
          <a:stretch/>
        </p:blipFill>
        <p:spPr bwMode="auto">
          <a:xfrm>
            <a:off x="4795284" y="951373"/>
            <a:ext cx="4025188" cy="42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3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9" t="48086" r="12699" b="40854"/>
          <a:stretch/>
        </p:blipFill>
        <p:spPr bwMode="auto">
          <a:xfrm>
            <a:off x="4868037" y="3363838"/>
            <a:ext cx="3504470" cy="6491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3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9" t="70139" r="18120" b="14930"/>
          <a:stretch/>
        </p:blipFill>
        <p:spPr bwMode="auto">
          <a:xfrm>
            <a:off x="5652119" y="4101401"/>
            <a:ext cx="3127519" cy="846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6891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877832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grpSp>
        <p:nvGrpSpPr>
          <p:cNvPr id="19" name="그룹 18"/>
          <p:cNvGrpSpPr/>
          <p:nvPr/>
        </p:nvGrpSpPr>
        <p:grpSpPr>
          <a:xfrm>
            <a:off x="358723" y="508138"/>
            <a:ext cx="8496944" cy="4464496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650427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9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 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2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9155" y="819437"/>
            <a:ext cx="3009900" cy="413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800" y="1559011"/>
            <a:ext cx="2667000" cy="2257425"/>
          </a:xfrm>
          <a:prstGeom prst="rect">
            <a:avLst/>
          </a:prstGeom>
        </p:spPr>
      </p:pic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800" y="2117394"/>
            <a:ext cx="3392704" cy="2182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0" name="직선 화살표 연결선 29"/>
          <p:cNvCxnSpPr/>
          <p:nvPr/>
        </p:nvCxnSpPr>
        <p:spPr>
          <a:xfrm flipV="1">
            <a:off x="3203848" y="3075806"/>
            <a:ext cx="2016224" cy="418324"/>
          </a:xfrm>
          <a:prstGeom prst="straightConnector1">
            <a:avLst/>
          </a:prstGeom>
          <a:ln w="38100" cap="rnd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947169" y="1187350"/>
            <a:ext cx="39453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rgbClr val="E00868"/>
                </a:solidFill>
              </a:rPr>
              <a:t>버블정렬</a:t>
            </a:r>
            <a:r>
              <a:rPr lang="en-US" altLang="ko-KR" sz="1600" dirty="0">
                <a:solidFill>
                  <a:srgbClr val="E00868"/>
                </a:solidFill>
              </a:rPr>
              <a:t> </a:t>
            </a:r>
            <a:r>
              <a:rPr lang="en-US" altLang="ko-KR" sz="1600" dirty="0" smtClean="0">
                <a:solidFill>
                  <a:srgbClr val="E00868"/>
                </a:solidFill>
              </a:rPr>
              <a:t>: </a:t>
            </a:r>
            <a:r>
              <a:rPr lang="ko-KR" altLang="en-US" sz="1600" dirty="0" smtClean="0">
                <a:solidFill>
                  <a:srgbClr val="E00868"/>
                </a:solidFill>
              </a:rPr>
              <a:t>앞뒤의 숫자를 계속해서 비교 </a:t>
            </a:r>
            <a:endParaRPr lang="ko-KR" altLang="en-US" sz="1600" dirty="0">
              <a:solidFill>
                <a:srgbClr val="E00868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211960" y="843558"/>
            <a:ext cx="46805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 smtClean="0">
                <a:solidFill>
                  <a:srgbClr val="E00868"/>
                </a:solidFill>
              </a:rPr>
              <a:t>  Data</a:t>
            </a:r>
            <a:r>
              <a:rPr lang="ko-KR" altLang="en-US" sz="1600" b="1" dirty="0" smtClean="0">
                <a:solidFill>
                  <a:srgbClr val="E00868"/>
                </a:solidFill>
              </a:rPr>
              <a:t> 정렬</a:t>
            </a:r>
            <a:r>
              <a:rPr lang="en-US" altLang="ko-KR" sz="1600" dirty="0" smtClean="0">
                <a:solidFill>
                  <a:srgbClr val="E00868"/>
                </a:solidFill>
              </a:rPr>
              <a:t> : </a:t>
            </a:r>
            <a:r>
              <a:rPr lang="ko-KR" altLang="en-US" sz="1600" dirty="0" smtClean="0">
                <a:solidFill>
                  <a:srgbClr val="E00868"/>
                </a:solidFill>
              </a:rPr>
              <a:t>데이터 항목을 지정된 순서로 나열</a:t>
            </a:r>
            <a:endParaRPr lang="ko-KR" altLang="en-US" sz="1600" dirty="0">
              <a:solidFill>
                <a:srgbClr val="E008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3743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735124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650427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9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 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1118842" y="1707654"/>
            <a:ext cx="6906317" cy="3255835"/>
            <a:chOff x="335167" y="1692179"/>
            <a:chExt cx="6906317" cy="3255835"/>
          </a:xfrm>
        </p:grpSpPr>
        <p:pic>
          <p:nvPicPr>
            <p:cNvPr id="18434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5167" y="1692179"/>
              <a:ext cx="6906317" cy="32558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직사각형 15"/>
            <p:cNvSpPr/>
            <p:nvPr/>
          </p:nvSpPr>
          <p:spPr>
            <a:xfrm>
              <a:off x="3788325" y="3095080"/>
              <a:ext cx="3212523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J초콜릿" panose="02020603020101020101" pitchFamily="18" charset="-127"/>
                  <a:ea typeface="SJ초콜릿" panose="02020603020101020101" pitchFamily="18" charset="-127"/>
                </a:rPr>
                <a:t>함수를 배워서 적용한다면</a:t>
              </a:r>
              <a:r>
                <a:rPr lang="en-US" altLang="ko-KR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J초콜릿" panose="02020603020101020101" pitchFamily="18" charset="-127"/>
                  <a:ea typeface="SJ초콜릿" panose="02020603020101020101" pitchFamily="18" charset="-127"/>
                </a:rPr>
                <a:t>?</a:t>
              </a:r>
              <a:endPara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>
            <a:off x="2068918" y="845299"/>
            <a:ext cx="667954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dirty="0"/>
              <a:t>1~999</a:t>
            </a:r>
            <a:r>
              <a:rPr lang="ko-KR" altLang="en-US" dirty="0"/>
              <a:t>까지의 수 중 </a:t>
            </a:r>
            <a:r>
              <a:rPr lang="en-US" altLang="ko-KR" dirty="0" smtClean="0"/>
              <a:t>10</a:t>
            </a:r>
            <a:r>
              <a:rPr lang="ko-KR" altLang="en-US" dirty="0" smtClean="0"/>
              <a:t>개의 </a:t>
            </a:r>
            <a:r>
              <a:rPr lang="ko-KR" altLang="en-US" dirty="0" err="1"/>
              <a:t>난수를</a:t>
            </a:r>
            <a:r>
              <a:rPr lang="ko-KR" altLang="en-US" dirty="0"/>
              <a:t> 발생시켜 </a:t>
            </a:r>
            <a:r>
              <a:rPr lang="en-US" altLang="ko-KR" dirty="0"/>
              <a:t>1</a:t>
            </a:r>
            <a:r>
              <a:rPr lang="ko-KR" altLang="en-US" dirty="0"/>
              <a:t>차원 배열에 </a:t>
            </a:r>
            <a:r>
              <a:rPr lang="ko-KR" altLang="en-US" dirty="0" smtClean="0"/>
              <a:t>저장</a:t>
            </a:r>
            <a:endParaRPr lang="en-US" altLang="ko-KR" dirty="0" smtClean="0"/>
          </a:p>
          <a:p>
            <a:pPr algn="just"/>
            <a:r>
              <a:rPr lang="ko-KR" altLang="en-US" dirty="0" smtClean="0"/>
              <a:t>하고</a:t>
            </a:r>
            <a:r>
              <a:rPr lang="en-US" altLang="ko-KR" dirty="0"/>
              <a:t>, </a:t>
            </a:r>
            <a:r>
              <a:rPr lang="ko-KR" altLang="en-US" dirty="0" smtClean="0"/>
              <a:t>이 </a:t>
            </a:r>
            <a:r>
              <a:rPr lang="ko-KR" altLang="en-US" dirty="0"/>
              <a:t>데이터들을 내림차순으로 정렬하여 출력하는 프로그램</a:t>
            </a:r>
          </a:p>
        </p:txBody>
      </p:sp>
    </p:spTree>
    <p:extLst>
      <p:ext uri="{BB962C8B-B14F-4D97-AF65-F5344CB8AC3E}">
        <p14:creationId xmlns:p14="http://schemas.microsoft.com/office/powerpoint/2010/main" val="3527870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735124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650427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>
                  <a:solidFill>
                    <a:schemeClr val="bg1"/>
                  </a:solidFill>
                </a:rPr>
                <a:t>9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 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395536" y="1851670"/>
            <a:ext cx="8291292" cy="2915964"/>
            <a:chOff x="367486" y="1671290"/>
            <a:chExt cx="9317082" cy="3276724"/>
          </a:xfrm>
        </p:grpSpPr>
        <p:pic>
          <p:nvPicPr>
            <p:cNvPr id="19458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7486" y="1671290"/>
              <a:ext cx="4410975" cy="3276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9459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38065" y="1671290"/>
              <a:ext cx="4846503" cy="32767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1986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5985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solidFill>
                <a:srgbClr val="0070C0"/>
              </a:solidFill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2125" y="519522"/>
            <a:ext cx="3539750" cy="41044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9869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36191" y="651876"/>
            <a:ext cx="7896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배열과 </a:t>
            </a:r>
            <a:r>
              <a:rPr lang="en-US" altLang="ko-KR" sz="2400" b="1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Data</a:t>
            </a:r>
            <a:r>
              <a:rPr lang="ko-KR" altLang="en-US" sz="2400" b="1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정렬</a:t>
            </a:r>
            <a:r>
              <a:rPr lang="en-US" altLang="ko-KR" sz="2400" b="1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lang="ko-KR" altLang="en-US" sz="2400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항목을 지정된 순서로 나열</a:t>
            </a:r>
            <a:endParaRPr lang="ko-KR" altLang="en-US" sz="2400" dirty="0">
              <a:solidFill>
                <a:srgbClr val="E0086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809583" y="1131590"/>
            <a:ext cx="7524835" cy="1846659"/>
            <a:chOff x="2123728" y="1131590"/>
            <a:chExt cx="6120679" cy="1846659"/>
          </a:xfrm>
        </p:grpSpPr>
        <p:sp>
          <p:nvSpPr>
            <p:cNvPr id="24" name="TextBox 23"/>
            <p:cNvSpPr txBox="1"/>
            <p:nvPr/>
          </p:nvSpPr>
          <p:spPr>
            <a:xfrm>
              <a:off x="2123728" y="1131590"/>
              <a:ext cx="5904657" cy="1846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lnSpc>
                  <a:spcPct val="150000"/>
                </a:lnSpc>
                <a:buFont typeface="+mj-ea"/>
                <a:buAutoNum type="circleNumDbPlain"/>
              </a:pPr>
              <a:r>
                <a:rPr lang="ko-KR" altLang="en-US" sz="2000" b="1" dirty="0" smtClean="0">
                  <a:solidFill>
                    <a:srgbClr val="E00868"/>
                  </a:solidFill>
                </a:rPr>
                <a:t>버블정렬</a:t>
              </a:r>
              <a:r>
                <a:rPr lang="en-US" altLang="ko-KR" sz="2000" dirty="0" smtClean="0">
                  <a:solidFill>
                    <a:srgbClr val="E00868"/>
                  </a:solidFill>
                </a:rPr>
                <a:t>(Bubble Sort) : </a:t>
              </a:r>
              <a:r>
                <a:rPr lang="ko-KR" altLang="en-US" sz="2000" dirty="0" smtClean="0"/>
                <a:t>앞뒤의 숫자를 계속해서 비교</a:t>
              </a:r>
              <a:endParaRPr lang="en-US" altLang="ko-KR" sz="2000" dirty="0" smtClean="0"/>
            </a:p>
            <a:p>
              <a:pPr marL="457200" indent="-457200">
                <a:lnSpc>
                  <a:spcPct val="150000"/>
                </a:lnSpc>
                <a:buFont typeface="+mj-ea"/>
                <a:buAutoNum type="circleNumDbPlain"/>
              </a:pPr>
              <a:r>
                <a:rPr lang="ko-KR" altLang="en-US" sz="2000" b="1" dirty="0" smtClean="0">
                  <a:solidFill>
                    <a:srgbClr val="E00868"/>
                  </a:solidFill>
                </a:rPr>
                <a:t>선택정렬</a:t>
              </a:r>
              <a:r>
                <a:rPr lang="en-US" altLang="ko-KR" sz="2000" dirty="0" smtClean="0">
                  <a:solidFill>
                    <a:srgbClr val="E00868"/>
                  </a:solidFill>
                </a:rPr>
                <a:t>(Selection Sort)</a:t>
              </a:r>
              <a:r>
                <a:rPr lang="ko-KR" altLang="en-US" sz="2000" dirty="0" smtClean="0">
                  <a:solidFill>
                    <a:srgbClr val="E00868"/>
                  </a:solidFill>
                </a:rPr>
                <a:t> </a:t>
              </a:r>
              <a:r>
                <a:rPr lang="en-US" altLang="ko-KR" sz="2000" dirty="0" smtClean="0">
                  <a:solidFill>
                    <a:srgbClr val="E00868"/>
                  </a:solidFill>
                </a:rPr>
                <a:t>: </a:t>
              </a:r>
              <a:r>
                <a:rPr lang="ko-KR" altLang="en-US" sz="2000" dirty="0" smtClean="0"/>
                <a:t>가장 작은 값을 선택하여 교체</a:t>
              </a:r>
              <a:endParaRPr lang="en-US" altLang="ko-KR" sz="2000" dirty="0" smtClean="0"/>
            </a:p>
            <a:p>
              <a:pPr marL="457200" indent="-457200">
                <a:lnSpc>
                  <a:spcPct val="150000"/>
                </a:lnSpc>
                <a:buFont typeface="+mj-ea"/>
                <a:buAutoNum type="circleNumDbPlain"/>
              </a:pPr>
              <a:endParaRPr lang="en-US" altLang="ko-KR" sz="1600" dirty="0" smtClean="0">
                <a:solidFill>
                  <a:srgbClr val="E00868"/>
                </a:solidFill>
              </a:endParaRPr>
            </a:p>
            <a:p>
              <a:pPr marL="457200" indent="-457200">
                <a:lnSpc>
                  <a:spcPct val="150000"/>
                </a:lnSpc>
                <a:buFont typeface="+mj-ea"/>
                <a:buAutoNum type="circleNumDbPlain"/>
              </a:pPr>
              <a:r>
                <a:rPr lang="ko-KR" altLang="en-US" sz="2000" b="1" dirty="0" smtClean="0">
                  <a:solidFill>
                    <a:srgbClr val="E00868"/>
                  </a:solidFill>
                </a:rPr>
                <a:t>삽입정렬</a:t>
              </a:r>
              <a:r>
                <a:rPr lang="en-US" altLang="ko-KR" sz="2000" dirty="0" smtClean="0">
                  <a:solidFill>
                    <a:srgbClr val="E00868"/>
                  </a:solidFill>
                </a:rPr>
                <a:t>(</a:t>
              </a:r>
              <a:r>
                <a:rPr lang="en-US" altLang="ko-KR" sz="2000" dirty="0" err="1" smtClean="0">
                  <a:solidFill>
                    <a:srgbClr val="E00868"/>
                  </a:solidFill>
                </a:rPr>
                <a:t>lnsertion</a:t>
              </a:r>
              <a:r>
                <a:rPr lang="en-US" altLang="ko-KR" sz="2000" dirty="0" smtClean="0">
                  <a:solidFill>
                    <a:srgbClr val="E00868"/>
                  </a:solidFill>
                </a:rPr>
                <a:t> Sort)</a:t>
              </a:r>
              <a:r>
                <a:rPr lang="ko-KR" altLang="en-US" sz="2000" dirty="0" smtClean="0">
                  <a:solidFill>
                    <a:srgbClr val="E00868"/>
                  </a:solidFill>
                </a:rPr>
                <a:t> </a:t>
              </a:r>
              <a:r>
                <a:rPr lang="en-US" altLang="ko-KR" sz="2000" dirty="0" smtClean="0">
                  <a:solidFill>
                    <a:srgbClr val="E00868"/>
                  </a:solidFill>
                </a:rPr>
                <a:t>: </a:t>
              </a:r>
              <a:r>
                <a:rPr lang="ko-KR" altLang="en-US" sz="2000" dirty="0" smtClean="0"/>
                <a:t>가장 작은 값을 선택하여 삽입 </a:t>
              </a:r>
              <a:endParaRPr lang="ko-KR" altLang="en-US" sz="2000" dirty="0"/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2627784" y="2062470"/>
              <a:ext cx="561662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 smtClean="0">
                  <a:hlinkClick r:id="rId3"/>
                </a:rPr>
                <a:t>https</a:t>
              </a:r>
              <a:r>
                <a:rPr lang="en-US" altLang="ko-KR" dirty="0">
                  <a:hlinkClick r:id="rId3"/>
                </a:rPr>
                <a:t>://</a:t>
              </a:r>
              <a:r>
                <a:rPr lang="en-US" altLang="ko-KR" dirty="0" smtClean="0">
                  <a:hlinkClick r:id="rId3"/>
                </a:rPr>
                <a:t>www.youtube.com/watch?v=FWXQuUo-8Q4</a:t>
              </a:r>
              <a:r>
                <a:rPr lang="en-US" altLang="ko-KR" dirty="0" smtClean="0"/>
                <a:t> </a:t>
              </a:r>
            </a:p>
          </p:txBody>
        </p:sp>
      </p:grpSp>
      <p:pic>
        <p:nvPicPr>
          <p:cNvPr id="27" name="그림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2" y="2906613"/>
            <a:ext cx="2667000" cy="2257425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8960" y="2954738"/>
            <a:ext cx="2743200" cy="2209300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540" y="2906613"/>
            <a:ext cx="2686460" cy="2170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495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36191" y="651876"/>
            <a:ext cx="7896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b="1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배열과 </a:t>
            </a:r>
            <a:r>
              <a:rPr lang="en-US" altLang="ko-KR" sz="2400" b="1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Data</a:t>
            </a:r>
            <a:r>
              <a:rPr lang="ko-KR" altLang="en-US" sz="2400" b="1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검색</a:t>
            </a:r>
            <a:r>
              <a:rPr lang="en-US" altLang="ko-KR" sz="2400" b="1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: </a:t>
            </a:r>
            <a:r>
              <a:rPr lang="ko-KR" altLang="en-US" sz="2400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대량의 데이터 속에서 검색 작업을 빠르고 효과적으로 수행하기 위해 검색 알고리즘이 필요</a:t>
            </a:r>
            <a:r>
              <a:rPr lang="en-US" altLang="ko-KR" sz="2400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endParaRPr lang="ko-KR" altLang="en-US" sz="2400" dirty="0">
              <a:solidFill>
                <a:srgbClr val="E0086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914751" y="1812468"/>
            <a:ext cx="7314498" cy="2631490"/>
            <a:chOff x="1073926" y="1812468"/>
            <a:chExt cx="7314498" cy="2631490"/>
          </a:xfrm>
        </p:grpSpPr>
        <p:sp>
          <p:nvSpPr>
            <p:cNvPr id="24" name="TextBox 23"/>
            <p:cNvSpPr txBox="1"/>
            <p:nvPr/>
          </p:nvSpPr>
          <p:spPr>
            <a:xfrm>
              <a:off x="1073926" y="1812468"/>
              <a:ext cx="7314498" cy="263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lnSpc>
                  <a:spcPct val="150000"/>
                </a:lnSpc>
                <a:buFont typeface="+mj-ea"/>
                <a:buAutoNum type="circleNumDbPlain"/>
              </a:pPr>
              <a:r>
                <a:rPr lang="ko-KR" altLang="en-US" sz="2000" b="1" dirty="0" smtClean="0">
                  <a:solidFill>
                    <a:srgbClr val="E00868"/>
                  </a:solidFill>
                </a:rPr>
                <a:t>선형 검색</a:t>
              </a:r>
              <a:r>
                <a:rPr lang="en-US" altLang="ko-KR" sz="2000" dirty="0" smtClean="0">
                  <a:solidFill>
                    <a:srgbClr val="E00868"/>
                  </a:solidFill>
                </a:rPr>
                <a:t> : </a:t>
              </a:r>
              <a:r>
                <a:rPr lang="ko-KR" altLang="en-US" sz="2000" dirty="0" smtClean="0"/>
                <a:t>배열의 맨 앞쪽 데이터부터 끝까지 모든 요소를 </a:t>
              </a:r>
              <a:r>
                <a:rPr lang="ko-KR" altLang="en-US" sz="2000" b="1" dirty="0" smtClean="0"/>
                <a:t>순서대로</a:t>
              </a:r>
              <a:r>
                <a:rPr lang="ko-KR" altLang="en-US" sz="2000" dirty="0" smtClean="0"/>
                <a:t> 검색하는 방법</a:t>
              </a:r>
              <a:endParaRPr lang="en-US" altLang="ko-KR" sz="2000" dirty="0" smtClean="0"/>
            </a:p>
            <a:p>
              <a:pPr marL="457200" indent="-457200">
                <a:lnSpc>
                  <a:spcPct val="150000"/>
                </a:lnSpc>
                <a:buFont typeface="+mj-ea"/>
                <a:buAutoNum type="circleNumDbPlain"/>
              </a:pPr>
              <a:endParaRPr lang="en-US" altLang="ko-KR" sz="2000" dirty="0">
                <a:solidFill>
                  <a:srgbClr val="E00868"/>
                </a:solidFill>
              </a:endParaRPr>
            </a:p>
            <a:p>
              <a:pPr marL="457200" indent="-457200">
                <a:lnSpc>
                  <a:spcPct val="150000"/>
                </a:lnSpc>
                <a:buFont typeface="+mj-ea"/>
                <a:buAutoNum type="circleNumDbPlain"/>
              </a:pPr>
              <a:endParaRPr lang="en-US" altLang="ko-KR" sz="1000" dirty="0" smtClean="0">
                <a:solidFill>
                  <a:srgbClr val="E00868"/>
                </a:solidFill>
              </a:endParaRPr>
            </a:p>
            <a:p>
              <a:pPr marL="457200" indent="-457200">
                <a:lnSpc>
                  <a:spcPct val="150000"/>
                </a:lnSpc>
                <a:buFont typeface="+mj-ea"/>
                <a:buAutoNum type="circleNumDbPlain"/>
              </a:pPr>
              <a:r>
                <a:rPr lang="ko-KR" altLang="en-US" sz="2000" b="1" dirty="0" smtClean="0">
                  <a:solidFill>
                    <a:srgbClr val="E00868"/>
                  </a:solidFill>
                </a:rPr>
                <a:t>이분 검색 </a:t>
              </a:r>
              <a:r>
                <a:rPr lang="en-US" altLang="ko-KR" sz="2000" dirty="0" smtClean="0">
                  <a:solidFill>
                    <a:srgbClr val="E00868"/>
                  </a:solidFill>
                </a:rPr>
                <a:t>: </a:t>
              </a:r>
              <a:r>
                <a:rPr lang="ko-KR" altLang="en-US" sz="2000" dirty="0" smtClean="0"/>
                <a:t>배열이 정렬되어 있을 때 </a:t>
              </a:r>
              <a:r>
                <a:rPr lang="ko-KR" altLang="en-US" sz="2000" b="1" dirty="0" smtClean="0"/>
                <a:t>중간 값</a:t>
              </a:r>
              <a:r>
                <a:rPr lang="ko-KR" altLang="en-US" sz="2000" dirty="0" smtClean="0"/>
                <a:t>을 기준으로 두 구간으로 나누어 검색하는 방법</a:t>
              </a:r>
              <a:r>
                <a:rPr lang="en-US" altLang="ko-KR" sz="2000" dirty="0" smtClean="0"/>
                <a:t> </a:t>
              </a:r>
              <a:endParaRPr lang="en-US" altLang="ko-KR" sz="1600" dirty="0" smtClean="0"/>
            </a:p>
          </p:txBody>
        </p:sp>
        <p:pic>
          <p:nvPicPr>
            <p:cNvPr id="21506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721502" y="2298870"/>
              <a:ext cx="3234874" cy="12845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7557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6802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 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087052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2809288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10. 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나머지  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" name="직사각형 1"/>
          <p:cNvSpPr/>
          <p:nvPr/>
        </p:nvSpPr>
        <p:spPr>
          <a:xfrm>
            <a:off x="447688" y="1663698"/>
            <a:ext cx="82287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/>
              <a:t> </a:t>
            </a:r>
            <a:r>
              <a:rPr lang="en-US" altLang="ko-KR" b="1" dirty="0" smtClean="0"/>
              <a:t>[</a:t>
            </a:r>
            <a:r>
              <a:rPr lang="ko-KR" altLang="en-US" b="1" dirty="0" smtClean="0"/>
              <a:t>문제</a:t>
            </a:r>
            <a:r>
              <a:rPr lang="en-US" altLang="ko-KR" b="1" dirty="0" smtClean="0"/>
              <a:t>] </a:t>
            </a:r>
            <a:r>
              <a:rPr lang="ko-KR" altLang="en-US" dirty="0" smtClean="0"/>
              <a:t>두 </a:t>
            </a:r>
            <a:r>
              <a:rPr lang="ko-KR" altLang="en-US" dirty="0"/>
              <a:t>자연수 </a:t>
            </a:r>
            <a:r>
              <a:rPr lang="en-US" altLang="ko-KR" dirty="0"/>
              <a:t>A</a:t>
            </a:r>
            <a:r>
              <a:rPr lang="ko-KR" altLang="en-US" dirty="0"/>
              <a:t>와 </a:t>
            </a:r>
            <a:r>
              <a:rPr lang="en-US" altLang="ko-KR" dirty="0"/>
              <a:t>B</a:t>
            </a:r>
            <a:r>
              <a:rPr lang="ko-KR" altLang="en-US" dirty="0"/>
              <a:t>가 있을 때</a:t>
            </a:r>
            <a:r>
              <a:rPr lang="en-US" altLang="ko-KR" dirty="0"/>
              <a:t>, A%B</a:t>
            </a:r>
            <a:r>
              <a:rPr lang="ko-KR" altLang="en-US" dirty="0"/>
              <a:t>는 </a:t>
            </a:r>
            <a:r>
              <a:rPr lang="en-US" altLang="ko-KR" dirty="0"/>
              <a:t>A</a:t>
            </a:r>
            <a:r>
              <a:rPr lang="ko-KR" altLang="en-US" dirty="0"/>
              <a:t>를 </a:t>
            </a:r>
            <a:r>
              <a:rPr lang="en-US" altLang="ko-KR" dirty="0"/>
              <a:t>B</a:t>
            </a:r>
            <a:r>
              <a:rPr lang="ko-KR" altLang="en-US" dirty="0"/>
              <a:t>로 나눈 나머지 이다</a:t>
            </a:r>
            <a:r>
              <a:rPr lang="en-US" altLang="ko-KR" dirty="0"/>
              <a:t>. </a:t>
            </a:r>
            <a:r>
              <a:rPr lang="ko-KR" altLang="en-US" dirty="0"/>
              <a:t>예를 들어</a:t>
            </a:r>
            <a:r>
              <a:rPr lang="en-US" altLang="ko-KR" dirty="0"/>
              <a:t>, 7, 14, 27, 38</a:t>
            </a:r>
            <a:r>
              <a:rPr lang="ko-KR" altLang="en-US" dirty="0"/>
              <a:t>을 </a:t>
            </a:r>
            <a:r>
              <a:rPr lang="en-US" altLang="ko-KR" dirty="0"/>
              <a:t>3</a:t>
            </a:r>
            <a:r>
              <a:rPr lang="ko-KR" altLang="en-US" dirty="0"/>
              <a:t>으로 나눈 나머지는 </a:t>
            </a:r>
            <a:r>
              <a:rPr lang="en-US" altLang="ko-KR" dirty="0"/>
              <a:t>1, 2, 0, 2</a:t>
            </a:r>
            <a:r>
              <a:rPr lang="ko-KR" altLang="en-US" dirty="0"/>
              <a:t>이다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53407" y="2336437"/>
            <a:ext cx="82230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 smtClean="0"/>
              <a:t> </a:t>
            </a:r>
            <a:r>
              <a:rPr lang="ko-KR" altLang="en-US" dirty="0" smtClean="0">
                <a:solidFill>
                  <a:srgbClr val="0070C0"/>
                </a:solidFill>
              </a:rPr>
              <a:t>수 </a:t>
            </a:r>
            <a:r>
              <a:rPr lang="en-US" altLang="ko-KR" dirty="0">
                <a:solidFill>
                  <a:srgbClr val="0070C0"/>
                </a:solidFill>
              </a:rPr>
              <a:t>10</a:t>
            </a:r>
            <a:r>
              <a:rPr lang="ko-KR" altLang="en-US" dirty="0">
                <a:solidFill>
                  <a:srgbClr val="0070C0"/>
                </a:solidFill>
              </a:rPr>
              <a:t>개를 </a:t>
            </a:r>
            <a:r>
              <a:rPr lang="ko-KR" altLang="en-US" dirty="0" smtClean="0">
                <a:solidFill>
                  <a:srgbClr val="0070C0"/>
                </a:solidFill>
              </a:rPr>
              <a:t>입력 받은 </a:t>
            </a:r>
            <a:r>
              <a:rPr lang="ko-KR" altLang="en-US" dirty="0">
                <a:solidFill>
                  <a:srgbClr val="0070C0"/>
                </a:solidFill>
              </a:rPr>
              <a:t>뒤</a:t>
            </a:r>
            <a:r>
              <a:rPr lang="en-US" altLang="ko-KR" dirty="0">
                <a:solidFill>
                  <a:srgbClr val="0070C0"/>
                </a:solidFill>
              </a:rPr>
              <a:t>, </a:t>
            </a:r>
            <a:r>
              <a:rPr lang="ko-KR" altLang="en-US" dirty="0">
                <a:solidFill>
                  <a:srgbClr val="0070C0"/>
                </a:solidFill>
              </a:rPr>
              <a:t>이를 </a:t>
            </a:r>
            <a:r>
              <a:rPr lang="en-US" altLang="ko-KR" dirty="0">
                <a:solidFill>
                  <a:srgbClr val="0070C0"/>
                </a:solidFill>
              </a:rPr>
              <a:t>42</a:t>
            </a:r>
            <a:r>
              <a:rPr lang="ko-KR" altLang="en-US" dirty="0">
                <a:solidFill>
                  <a:srgbClr val="0070C0"/>
                </a:solidFill>
              </a:rPr>
              <a:t>로 나눈 나머지를 구한다</a:t>
            </a:r>
            <a:r>
              <a:rPr lang="en-US" altLang="ko-KR" dirty="0">
                <a:solidFill>
                  <a:srgbClr val="0070C0"/>
                </a:solidFill>
              </a:rPr>
              <a:t>. </a:t>
            </a:r>
            <a:r>
              <a:rPr lang="ko-KR" altLang="en-US" dirty="0">
                <a:solidFill>
                  <a:srgbClr val="0070C0"/>
                </a:solidFill>
              </a:rPr>
              <a:t>그 다음 서로 다른 값이 몇 개 있는지 출력하는 프로그램을 작성하시오</a:t>
            </a:r>
            <a:r>
              <a:rPr lang="en-US" altLang="ko-KR" dirty="0" smtClean="0">
                <a:solidFill>
                  <a:srgbClr val="0070C0"/>
                </a:solidFill>
              </a:rPr>
              <a:t>.</a:t>
            </a:r>
            <a:endParaRPr lang="ko-KR" altLang="en-US" dirty="0">
              <a:solidFill>
                <a:srgbClr val="0070C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53407" y="3147814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입</a:t>
            </a:r>
            <a:r>
              <a:rPr lang="ko-KR" altLang="en-US" b="1" dirty="0"/>
              <a:t>력</a:t>
            </a:r>
            <a:r>
              <a:rPr lang="en-US" altLang="ko-KR" b="1" dirty="0" smtClean="0"/>
              <a:t>]</a:t>
            </a:r>
          </a:p>
          <a:p>
            <a:r>
              <a:rPr lang="ko-KR" altLang="en-US" dirty="0" smtClean="0"/>
              <a:t>첫째 </a:t>
            </a:r>
            <a:r>
              <a:rPr lang="ko-KR" altLang="en-US" dirty="0"/>
              <a:t>줄부터 </a:t>
            </a:r>
            <a:r>
              <a:rPr lang="ko-KR" altLang="en-US" dirty="0" smtClean="0"/>
              <a:t>열 번째 </a:t>
            </a:r>
            <a:r>
              <a:rPr lang="ko-KR" altLang="en-US" dirty="0"/>
              <a:t>줄 까지 숫자가 한 줄에 하나씩 주어진다</a:t>
            </a:r>
            <a:r>
              <a:rPr lang="en-US" altLang="ko-KR" dirty="0"/>
              <a:t>. </a:t>
            </a:r>
            <a:r>
              <a:rPr lang="ko-KR" altLang="en-US" dirty="0"/>
              <a:t>이 숫자는 </a:t>
            </a:r>
            <a:r>
              <a:rPr lang="en-US" altLang="ko-KR" dirty="0"/>
              <a:t>1,000</a:t>
            </a:r>
            <a:r>
              <a:rPr lang="ko-KR" altLang="en-US" dirty="0"/>
              <a:t>보다 작거나 같고</a:t>
            </a:r>
            <a:r>
              <a:rPr lang="en-US" altLang="ko-KR" dirty="0"/>
              <a:t>, </a:t>
            </a:r>
            <a:r>
              <a:rPr lang="ko-KR" altLang="en-US" dirty="0"/>
              <a:t>음이 아닌 정수이다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4894918" y="3147814"/>
            <a:ext cx="37815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출력</a:t>
            </a:r>
            <a:r>
              <a:rPr lang="en-US" altLang="ko-KR" b="1" dirty="0" smtClean="0"/>
              <a:t>]</a:t>
            </a:r>
          </a:p>
          <a:p>
            <a:r>
              <a:rPr lang="ko-KR" altLang="en-US" dirty="0" smtClean="0"/>
              <a:t>첫째 </a:t>
            </a:r>
            <a:r>
              <a:rPr lang="ko-KR" altLang="en-US" dirty="0"/>
              <a:t>줄에</a:t>
            </a:r>
            <a:r>
              <a:rPr lang="en-US" altLang="ko-KR" dirty="0"/>
              <a:t>, 42</a:t>
            </a:r>
            <a:r>
              <a:rPr lang="ko-KR" altLang="en-US" dirty="0"/>
              <a:t>로 나누었을 때</a:t>
            </a:r>
            <a:r>
              <a:rPr lang="en-US" altLang="ko-KR" dirty="0"/>
              <a:t>, </a:t>
            </a:r>
            <a:r>
              <a:rPr lang="ko-KR" altLang="en-US" dirty="0"/>
              <a:t>서로 다른 나머지가 몇 개 있는지 출력한다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424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1980321" y="1328275"/>
            <a:ext cx="21162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 algn="ctr">
              <a:buAutoNum type="arabicPeriod"/>
            </a:pP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학습 목표</a:t>
            </a:r>
            <a:endParaRPr lang="en-US" altLang="ko-KR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배열을 왜 공부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5022883" y="1466775"/>
            <a:ext cx="23727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배열의 </a:t>
            </a:r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가지 특징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2195736" y="3148873"/>
            <a:ext cx="1778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배열의 선언 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476532" y="3148167"/>
            <a:ext cx="14654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9" name="직선 연결선 18"/>
          <p:cNvCxnSpPr/>
          <p:nvPr/>
        </p:nvCxnSpPr>
        <p:spPr>
          <a:xfrm rot="16200000" flipH="1">
            <a:off x="2972596" y="2524146"/>
            <a:ext cx="3087738" cy="31806"/>
          </a:xfrm>
          <a:prstGeom prst="line">
            <a:avLst/>
          </a:prstGeom>
          <a:ln w="34925" cap="rnd">
            <a:solidFill>
              <a:schemeClr val="tx1">
                <a:lumMod val="50000"/>
                <a:lumOff val="50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1627389" y="2492288"/>
            <a:ext cx="5889223" cy="5678"/>
          </a:xfrm>
          <a:prstGeom prst="line">
            <a:avLst/>
          </a:prstGeom>
          <a:ln w="34925" cap="rnd">
            <a:solidFill>
              <a:schemeClr val="tx1">
                <a:lumMod val="50000"/>
                <a:lumOff val="50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/>
          <p:cNvGrpSpPr/>
          <p:nvPr/>
        </p:nvGrpSpPr>
        <p:grpSpPr>
          <a:xfrm>
            <a:off x="3347864" y="2210626"/>
            <a:ext cx="2480503" cy="523220"/>
            <a:chOff x="3491880" y="2210626"/>
            <a:chExt cx="2480503" cy="523220"/>
          </a:xfrm>
        </p:grpSpPr>
        <p:cxnSp>
          <p:nvCxnSpPr>
            <p:cNvPr id="32" name="직선 연결선 31"/>
            <p:cNvCxnSpPr/>
            <p:nvPr/>
          </p:nvCxnSpPr>
          <p:spPr>
            <a:xfrm>
              <a:off x="3995936" y="2486611"/>
              <a:ext cx="1944216" cy="11355"/>
            </a:xfrm>
            <a:prstGeom prst="line">
              <a:avLst/>
            </a:prstGeom>
            <a:ln w="57150">
              <a:solidFill>
                <a:schemeClr val="bg1">
                  <a:lumMod val="8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직사각형 32"/>
            <p:cNvSpPr/>
            <p:nvPr/>
          </p:nvSpPr>
          <p:spPr>
            <a:xfrm>
              <a:off x="3491880" y="2272621"/>
              <a:ext cx="504056" cy="404614"/>
            </a:xfrm>
            <a:prstGeom prst="rect">
              <a:avLst/>
            </a:prstGeom>
            <a:solidFill>
              <a:srgbClr val="E008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16398" y="2210626"/>
              <a:ext cx="195598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/>
                <a:t>1</a:t>
              </a:r>
              <a:r>
                <a:rPr lang="ko-KR" altLang="en-US" sz="2800" b="1" dirty="0" smtClean="0"/>
                <a:t>차원 배열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500430" y="2255046"/>
              <a:ext cx="4828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bg1"/>
                  </a:solidFill>
                </a:rPr>
                <a:t>01</a:t>
              </a:r>
              <a:endParaRPr lang="ko-KR" altLang="en-US" sz="2000" b="1" dirty="0" smtClean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7685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6802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1.4 </a:t>
            </a:r>
            <a:r>
              <a:rPr lang="ko-KR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 실습 </a:t>
            </a:r>
            <a:endParaRPr lang="ko-KR" altLang="en-US" dirty="0">
              <a:solidFill>
                <a:srgbClr val="0070C0"/>
              </a:solidFill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5927" y="1223087"/>
            <a:ext cx="8496944" cy="3663116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2809288" cy="432048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실습예제 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10. 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나머지  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" name="직사각형 4"/>
          <p:cNvSpPr/>
          <p:nvPr/>
        </p:nvSpPr>
        <p:spPr>
          <a:xfrm>
            <a:off x="453407" y="1707654"/>
            <a:ext cx="822304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 smtClean="0"/>
              <a:t> </a:t>
            </a:r>
            <a:r>
              <a:rPr lang="ko-KR" altLang="en-US" sz="2000" dirty="0" smtClean="0">
                <a:solidFill>
                  <a:srgbClr val="0070C0"/>
                </a:solidFill>
              </a:rPr>
              <a:t>수 </a:t>
            </a:r>
            <a:r>
              <a:rPr lang="en-US" altLang="ko-KR" sz="2000" dirty="0">
                <a:solidFill>
                  <a:srgbClr val="0070C0"/>
                </a:solidFill>
              </a:rPr>
              <a:t>10</a:t>
            </a:r>
            <a:r>
              <a:rPr lang="ko-KR" altLang="en-US" sz="2000" dirty="0">
                <a:solidFill>
                  <a:srgbClr val="0070C0"/>
                </a:solidFill>
              </a:rPr>
              <a:t>개를 </a:t>
            </a:r>
            <a:r>
              <a:rPr lang="ko-KR" altLang="en-US" sz="2000" dirty="0" smtClean="0">
                <a:solidFill>
                  <a:srgbClr val="0070C0"/>
                </a:solidFill>
              </a:rPr>
              <a:t>입력 받은 </a:t>
            </a:r>
            <a:r>
              <a:rPr lang="ko-KR" altLang="en-US" sz="2000" dirty="0">
                <a:solidFill>
                  <a:srgbClr val="0070C0"/>
                </a:solidFill>
              </a:rPr>
              <a:t>뒤</a:t>
            </a:r>
            <a:r>
              <a:rPr lang="en-US" altLang="ko-KR" sz="2000" dirty="0">
                <a:solidFill>
                  <a:srgbClr val="0070C0"/>
                </a:solidFill>
              </a:rPr>
              <a:t>, </a:t>
            </a:r>
            <a:r>
              <a:rPr lang="ko-KR" altLang="en-US" sz="2000" dirty="0">
                <a:solidFill>
                  <a:srgbClr val="0070C0"/>
                </a:solidFill>
              </a:rPr>
              <a:t>이를 </a:t>
            </a:r>
            <a:r>
              <a:rPr lang="en-US" altLang="ko-KR" sz="2000" dirty="0">
                <a:solidFill>
                  <a:srgbClr val="0070C0"/>
                </a:solidFill>
              </a:rPr>
              <a:t>42</a:t>
            </a:r>
            <a:r>
              <a:rPr lang="ko-KR" altLang="en-US" sz="2000" dirty="0">
                <a:solidFill>
                  <a:srgbClr val="0070C0"/>
                </a:solidFill>
              </a:rPr>
              <a:t>로 나눈 나머지를 구한다</a:t>
            </a:r>
            <a:r>
              <a:rPr lang="en-US" altLang="ko-KR" sz="2000" dirty="0">
                <a:solidFill>
                  <a:srgbClr val="0070C0"/>
                </a:solidFill>
              </a:rPr>
              <a:t>. </a:t>
            </a:r>
            <a:r>
              <a:rPr lang="ko-KR" altLang="en-US" sz="2000" dirty="0">
                <a:solidFill>
                  <a:srgbClr val="0070C0"/>
                </a:solidFill>
              </a:rPr>
              <a:t>그 다음 서로 다른 값이 몇 개 있는지 출력하는 프로그램을 작성하시오</a:t>
            </a:r>
            <a:r>
              <a:rPr lang="en-US" altLang="ko-KR" sz="2000" dirty="0" smtClean="0">
                <a:solidFill>
                  <a:srgbClr val="0070C0"/>
                </a:solidFill>
              </a:rPr>
              <a:t>.</a:t>
            </a:r>
            <a:endParaRPr lang="ko-KR" altLang="en-US" sz="2000" dirty="0">
              <a:solidFill>
                <a:srgbClr val="0070C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99592" y="2428112"/>
            <a:ext cx="289445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입</a:t>
            </a:r>
            <a:r>
              <a:rPr lang="ko-KR" altLang="en-US" b="1" dirty="0"/>
              <a:t>력</a:t>
            </a:r>
            <a:r>
              <a:rPr lang="en-US" altLang="ko-KR" b="1" dirty="0" smtClean="0"/>
              <a:t>]</a:t>
            </a:r>
          </a:p>
          <a:p>
            <a:r>
              <a:rPr lang="ko-KR" altLang="en-US" dirty="0" smtClean="0"/>
              <a:t>첫째 </a:t>
            </a:r>
            <a:r>
              <a:rPr lang="ko-KR" altLang="en-US" dirty="0"/>
              <a:t>줄부터 </a:t>
            </a:r>
            <a:r>
              <a:rPr lang="ko-KR" altLang="en-US" dirty="0" smtClean="0"/>
              <a:t>열 번째 </a:t>
            </a:r>
            <a:r>
              <a:rPr lang="ko-KR" altLang="en-US" dirty="0"/>
              <a:t>줄 까지 숫자가 한 줄에 하나씩 주어진다</a:t>
            </a:r>
            <a:r>
              <a:rPr lang="en-US" altLang="ko-KR" dirty="0"/>
              <a:t>. </a:t>
            </a:r>
            <a:r>
              <a:rPr lang="ko-KR" altLang="en-US" dirty="0"/>
              <a:t>이 숫자는 </a:t>
            </a:r>
            <a:r>
              <a:rPr lang="en-US" altLang="ko-KR" dirty="0"/>
              <a:t>1,000</a:t>
            </a:r>
            <a:r>
              <a:rPr lang="ko-KR" altLang="en-US" dirty="0"/>
              <a:t>보다 작거나 같고</a:t>
            </a:r>
            <a:r>
              <a:rPr lang="en-US" altLang="ko-KR" dirty="0"/>
              <a:t>, </a:t>
            </a:r>
            <a:r>
              <a:rPr lang="ko-KR" altLang="en-US" dirty="0"/>
              <a:t>음이 아닌 정수이다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4678895" y="2523549"/>
            <a:ext cx="378153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출력</a:t>
            </a:r>
            <a:r>
              <a:rPr lang="en-US" altLang="ko-KR" b="1" dirty="0" smtClean="0"/>
              <a:t>]</a:t>
            </a:r>
          </a:p>
          <a:p>
            <a:r>
              <a:rPr lang="ko-KR" altLang="en-US" dirty="0" smtClean="0"/>
              <a:t>첫째 </a:t>
            </a:r>
            <a:r>
              <a:rPr lang="ko-KR" altLang="en-US" dirty="0"/>
              <a:t>줄에</a:t>
            </a:r>
            <a:r>
              <a:rPr lang="en-US" altLang="ko-KR" dirty="0"/>
              <a:t>, 42</a:t>
            </a:r>
            <a:r>
              <a:rPr lang="ko-KR" altLang="en-US" dirty="0"/>
              <a:t>로 나누었을 때</a:t>
            </a:r>
            <a:r>
              <a:rPr lang="en-US" altLang="ko-KR" dirty="0"/>
              <a:t>, </a:t>
            </a:r>
            <a:r>
              <a:rPr lang="ko-KR" altLang="en-US" dirty="0"/>
              <a:t>서로 다른 나머지가 몇 개 있는지 출력한다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3794049" y="2355726"/>
            <a:ext cx="443420" cy="2519902"/>
          </a:xfrm>
          <a:prstGeom prst="rect">
            <a:avLst/>
          </a:prstGeom>
          <a:solidFill>
            <a:srgbClr val="F7F7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5713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39 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Menlo"/>
              <a:cs typeface="굴림" pitchFamily="50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40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Menlo"/>
              <a:cs typeface="굴림" pitchFamily="50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 41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Menlo"/>
              <a:cs typeface="굴림" pitchFamily="50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 42 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Menlo"/>
              <a:cs typeface="굴림" pitchFamily="50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43 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Menlo"/>
              <a:cs typeface="굴림" pitchFamily="50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44 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Menlo"/>
              <a:cs typeface="굴림" pitchFamily="50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82 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Menlo"/>
              <a:cs typeface="굴림" pitchFamily="50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83 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Menlo"/>
              <a:cs typeface="굴림" pitchFamily="50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84 </a:t>
            </a:r>
            <a:endParaRPr kumimoji="1" lang="en-US" altLang="ko-KR" sz="1600" b="1" i="0" u="none" strike="noStrike" cap="none" normalizeH="0" baseline="0" dirty="0" smtClean="0">
              <a:ln>
                <a:noFill/>
              </a:ln>
              <a:solidFill>
                <a:srgbClr val="333333"/>
              </a:solidFill>
              <a:effectLst/>
              <a:latin typeface="Arial Unicode MS" pitchFamily="50" charset="-127"/>
              <a:ea typeface="Menlo"/>
              <a:cs typeface="굴림" pitchFamily="50" charset="-127"/>
            </a:endParaRPr>
          </a:p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85</a:t>
            </a: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rPr>
              <a:t> </a:t>
            </a: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5436096" y="3427905"/>
            <a:ext cx="214282" cy="303911"/>
          </a:xfrm>
          <a:prstGeom prst="rect">
            <a:avLst/>
          </a:prstGeom>
          <a:solidFill>
            <a:srgbClr val="F7F7F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5713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600" b="1" i="0" u="none" strike="noStrike" cap="none" normalizeH="0" baseline="0" dirty="0" smtClean="0">
                <a:ln>
                  <a:noFill/>
                </a:ln>
                <a:solidFill>
                  <a:srgbClr val="333333"/>
                </a:solidFill>
                <a:effectLst/>
                <a:latin typeface="Arial Unicode MS" pitchFamily="50" charset="-127"/>
                <a:ea typeface="Menlo"/>
                <a:cs typeface="굴림" pitchFamily="50" charset="-127"/>
              </a:rPr>
              <a:t>6</a:t>
            </a:r>
            <a:r>
              <a:rPr kumimoji="1" lang="ko-KR" altLang="ko-KR" sz="9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굴림" pitchFamily="50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alt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799609" y="3882400"/>
            <a:ext cx="3540107" cy="921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187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25926" y="627534"/>
            <a:ext cx="2661896" cy="440552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>
                <a:solidFill>
                  <a:schemeClr val="bg1"/>
                </a:solidFill>
              </a:rPr>
              <a:t>실습예제 </a:t>
            </a:r>
            <a:r>
              <a:rPr lang="en-US" altLang="ko-KR" sz="2000" b="1" dirty="0" smtClean="0">
                <a:solidFill>
                  <a:schemeClr val="bg1"/>
                </a:solidFill>
              </a:rPr>
              <a:t>10. </a:t>
            </a:r>
            <a:r>
              <a:rPr lang="ko-KR" altLang="en-US" sz="2000" b="1" dirty="0" smtClean="0">
                <a:solidFill>
                  <a:schemeClr val="bg1"/>
                </a:solidFill>
              </a:rPr>
              <a:t>나머지  </a:t>
            </a:r>
            <a:endParaRPr lang="en-US" altLang="ko-KR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22" name="다이어그램 21"/>
          <p:cNvGraphicFramePr/>
          <p:nvPr>
            <p:extLst>
              <p:ext uri="{D42A27DB-BD31-4B8C-83A1-F6EECF244321}">
                <p14:modId xmlns:p14="http://schemas.microsoft.com/office/powerpoint/2010/main" val="4092184186"/>
              </p:ext>
            </p:extLst>
          </p:nvPr>
        </p:nvGraphicFramePr>
        <p:xfrm>
          <a:off x="467544" y="1203598"/>
          <a:ext cx="4320480" cy="393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20833"/>
            <a:ext cx="3838575" cy="4943475"/>
          </a:xfrm>
          <a:prstGeom prst="rect">
            <a:avLst/>
          </a:prstGeom>
          <a:ln>
            <a:noFill/>
          </a:ln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504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36191" y="651876"/>
            <a:ext cx="7896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배열과 자료구</a:t>
            </a:r>
            <a:r>
              <a:rPr lang="ko-KR" altLang="en-US" sz="2400" b="1" dirty="0">
                <a:solidFill>
                  <a:srgbClr val="E00868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조</a:t>
            </a:r>
            <a:endParaRPr lang="ko-KR" altLang="en-US" sz="2400" dirty="0">
              <a:solidFill>
                <a:srgbClr val="E00868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195736" y="1718033"/>
            <a:ext cx="51660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000" b="1" dirty="0" err="1" smtClean="0">
                <a:solidFill>
                  <a:srgbClr val="E00868"/>
                </a:solidFill>
              </a:rPr>
              <a:t>스택</a:t>
            </a:r>
            <a:r>
              <a:rPr lang="en-US" altLang="ko-KR" sz="2000" dirty="0" smtClean="0">
                <a:solidFill>
                  <a:srgbClr val="E00868"/>
                </a:solidFill>
              </a:rPr>
              <a:t>(Stack) : </a:t>
            </a:r>
            <a:r>
              <a:rPr lang="en-US" altLang="ko-KR" sz="2000" dirty="0" smtClean="0"/>
              <a:t>Last In First Out </a:t>
            </a:r>
            <a:r>
              <a:rPr lang="ko-KR" altLang="en-US" sz="2000" dirty="0" err="1" smtClean="0"/>
              <a:t>후입선출</a:t>
            </a:r>
            <a:endParaRPr lang="en-US" altLang="ko-KR" sz="2000" dirty="0" smtClean="0"/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sz="2000" b="1" dirty="0" smtClean="0">
                <a:solidFill>
                  <a:srgbClr val="E00868"/>
                </a:solidFill>
              </a:rPr>
              <a:t>큐</a:t>
            </a:r>
            <a:r>
              <a:rPr lang="en-US" altLang="ko-KR" sz="2000" dirty="0" smtClean="0">
                <a:solidFill>
                  <a:srgbClr val="E00868"/>
                </a:solidFill>
              </a:rPr>
              <a:t>(Queue)</a:t>
            </a:r>
            <a:r>
              <a:rPr lang="ko-KR" altLang="en-US" sz="2000" dirty="0" smtClean="0">
                <a:solidFill>
                  <a:srgbClr val="E00868"/>
                </a:solidFill>
              </a:rPr>
              <a:t> </a:t>
            </a:r>
            <a:r>
              <a:rPr lang="en-US" altLang="ko-KR" sz="2000" dirty="0" smtClean="0">
                <a:solidFill>
                  <a:srgbClr val="E00868"/>
                </a:solidFill>
              </a:rPr>
              <a:t>: </a:t>
            </a:r>
            <a:r>
              <a:rPr lang="en-US" altLang="ko-KR" sz="2000" dirty="0" smtClean="0"/>
              <a:t>First In First Out </a:t>
            </a:r>
            <a:r>
              <a:rPr lang="ko-KR" altLang="en-US" sz="2000" dirty="0" smtClean="0"/>
              <a:t>선입선출</a:t>
            </a:r>
            <a:endParaRPr lang="en-US" altLang="ko-KR" sz="2000" dirty="0" smtClean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522" y="1800420"/>
            <a:ext cx="1431206" cy="242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6100" y="2787774"/>
            <a:ext cx="2841044" cy="144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1720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27927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♥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J초콜릿" panose="02020603020101020101" pitchFamily="18" charset="-127"/>
                <a:ea typeface="SJ초콜릿" panose="02020603020101020101" pitchFamily="18" charset="-127"/>
              </a:rPr>
              <a:t> </a:t>
            </a:r>
            <a:r>
              <a:rPr lang="ko-KR" altLang="en-US" sz="2400" b="1" dirty="0" smtClean="0">
                <a:latin typeface="SJ초콜릿" panose="02020603020101020101" pitchFamily="18" charset="-127"/>
                <a:ea typeface="SJ초콜릿" panose="02020603020101020101" pitchFamily="18" charset="-127"/>
              </a:rPr>
              <a:t>보고서 작성 안내 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♥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SJ초콜릿" panose="02020603020101020101" pitchFamily="18" charset="-127"/>
              <a:ea typeface="SJ초콜릿" panose="02020603020101020101" pitchFamily="18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663116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2809288" cy="432048"/>
            </a:xfrm>
            <a:prstGeom prst="roundRect">
              <a:avLst/>
            </a:prstGeom>
            <a:solidFill>
              <a:srgbClr val="C0C0C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주제 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: </a:t>
              </a:r>
              <a:r>
                <a:rPr lang="ko-KR" altLang="en-US" sz="2000" b="1" dirty="0" err="1" smtClean="0">
                  <a:solidFill>
                    <a:srgbClr val="0070C0"/>
                  </a:solidFill>
                </a:rPr>
                <a:t>스택</a:t>
              </a:r>
              <a:r>
                <a:rPr lang="ko-KR" altLang="en-US" sz="2000" b="1" dirty="0" err="1" smtClean="0">
                  <a:solidFill>
                    <a:schemeClr val="bg1"/>
                  </a:solidFill>
                </a:rPr>
                <a:t>과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2000" b="1" dirty="0" smtClean="0">
                  <a:solidFill>
                    <a:srgbClr val="0070C0"/>
                  </a:solidFill>
                </a:rPr>
                <a:t>큐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2000" b="1" dirty="0" smtClean="0">
                  <a:solidFill>
                    <a:srgbClr val="00B050"/>
                  </a:solidFill>
                </a:rPr>
                <a:t>이론정리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및 </a:t>
              </a:r>
              <a:r>
                <a:rPr lang="ko-KR" altLang="en-US" sz="2000" b="1" dirty="0" smtClean="0">
                  <a:solidFill>
                    <a:srgbClr val="00B050"/>
                  </a:solidFill>
                </a:rPr>
                <a:t>배열로 구현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하기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508104" y="1326123"/>
              <a:ext cx="3267177" cy="32634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b="1" dirty="0" smtClean="0"/>
                <a:t>양식 예시</a:t>
              </a:r>
              <a:endParaRPr lang="en-US" altLang="ko-KR" b="1" dirty="0" smtClean="0"/>
            </a:p>
            <a:p>
              <a:pPr algn="just"/>
              <a:endParaRPr lang="en-US" altLang="ko-KR" b="1" dirty="0" smtClean="0"/>
            </a:p>
            <a:p>
              <a:pPr marL="800100" lvl="1" indent="-342900" algn="just">
                <a:buAutoNum type="arabicParenR"/>
              </a:pPr>
              <a:r>
                <a:rPr lang="ko-KR" altLang="en-US" dirty="0" smtClean="0"/>
                <a:t>표지</a:t>
              </a:r>
              <a:r>
                <a:rPr lang="en-US" altLang="ko-KR" dirty="0" smtClean="0"/>
                <a:t>(&amp;</a:t>
              </a:r>
              <a:r>
                <a:rPr lang="ko-KR" altLang="en-US" dirty="0" smtClean="0"/>
                <a:t>목차</a:t>
              </a:r>
              <a:r>
                <a:rPr lang="en-US" altLang="ko-KR" dirty="0" smtClean="0"/>
                <a:t>)</a:t>
              </a:r>
            </a:p>
            <a:p>
              <a:pPr marL="800100" lvl="1" indent="-342900" algn="just">
                <a:buAutoNum type="arabicParenR"/>
              </a:pPr>
              <a:r>
                <a:rPr lang="ko-KR" altLang="en-US" dirty="0" err="1" smtClean="0"/>
                <a:t>스택</a:t>
              </a:r>
              <a:r>
                <a:rPr lang="en-US" altLang="ko-KR" dirty="0" smtClean="0"/>
                <a:t>(Stack)</a:t>
              </a:r>
              <a:r>
                <a:rPr lang="ko-KR" altLang="en-US" dirty="0" smtClean="0"/>
                <a:t>이란</a:t>
              </a:r>
              <a:r>
                <a:rPr lang="en-US" altLang="ko-KR" dirty="0" smtClean="0"/>
                <a:t>? </a:t>
              </a:r>
            </a:p>
            <a:p>
              <a:pPr marL="800100" lvl="1" indent="-342900" algn="just">
                <a:buAutoNum type="arabicParenR"/>
              </a:pPr>
              <a:r>
                <a:rPr lang="ko-KR" altLang="en-US" dirty="0" smtClean="0"/>
                <a:t>큐</a:t>
              </a:r>
              <a:r>
                <a:rPr lang="en-US" altLang="ko-KR" dirty="0" smtClean="0"/>
                <a:t>(Queue)</a:t>
              </a:r>
              <a:r>
                <a:rPr lang="ko-KR" altLang="en-US" dirty="0" smtClean="0"/>
                <a:t>란</a:t>
              </a:r>
              <a:r>
                <a:rPr lang="en-US" altLang="ko-KR" dirty="0" smtClean="0"/>
                <a:t>?</a:t>
              </a:r>
            </a:p>
            <a:p>
              <a:pPr marL="800100" lvl="1" indent="-342900" algn="just">
                <a:buAutoNum type="arabicParenR"/>
              </a:pPr>
              <a:r>
                <a:rPr lang="ko-KR" altLang="en-US" dirty="0" smtClean="0"/>
                <a:t>참고자료</a:t>
              </a:r>
              <a:r>
                <a:rPr lang="en-US" altLang="ko-KR" dirty="0" smtClean="0"/>
                <a:t>(</a:t>
              </a:r>
              <a:r>
                <a:rPr lang="ko-KR" altLang="en-US" dirty="0" smtClean="0"/>
                <a:t>출처</a:t>
              </a:r>
              <a:r>
                <a:rPr lang="en-US" altLang="ko-KR" dirty="0" smtClean="0"/>
                <a:t>)</a:t>
              </a:r>
            </a:p>
            <a:p>
              <a:pPr algn="just"/>
              <a:endParaRPr lang="en-US" altLang="ko-KR" dirty="0"/>
            </a:p>
            <a:p>
              <a:pPr marL="285750" indent="-285750" algn="just">
                <a:buFont typeface="Arial" pitchFamily="34" charset="0"/>
                <a:buChar char="•"/>
              </a:pPr>
              <a:r>
                <a:rPr lang="ko-KR" altLang="en-US" dirty="0" smtClean="0"/>
                <a:t>자신이 짠 코드에 대한 주요 변수 및 함수 설명</a:t>
              </a:r>
              <a:r>
                <a:rPr lang="en-US" altLang="ko-KR" dirty="0" smtClean="0"/>
                <a:t>(</a:t>
              </a:r>
              <a:r>
                <a:rPr lang="ko-KR" altLang="en-US" dirty="0" smtClean="0"/>
                <a:t>주석</a:t>
              </a:r>
              <a:r>
                <a:rPr lang="en-US" altLang="ko-KR" dirty="0" smtClean="0"/>
                <a:t>)</a:t>
              </a:r>
              <a:r>
                <a:rPr lang="ko-KR" altLang="en-US" dirty="0" smtClean="0"/>
                <a:t>달기</a:t>
              </a:r>
              <a:endParaRPr lang="en-US" altLang="ko-KR" dirty="0"/>
            </a:p>
            <a:p>
              <a:pPr marL="285750" indent="-285750" algn="just">
                <a:buFont typeface="Arial" pitchFamily="34" charset="0"/>
                <a:buChar char="•"/>
              </a:pPr>
              <a:r>
                <a:rPr lang="ko-KR" altLang="en-US" dirty="0" smtClean="0"/>
                <a:t>연결리스트 사용</a:t>
              </a:r>
              <a:r>
                <a:rPr lang="en-US" altLang="ko-KR" dirty="0" smtClean="0"/>
                <a:t>X</a:t>
              </a:r>
            </a:p>
            <a:p>
              <a:pPr marL="0" lvl="1" algn="just"/>
              <a:r>
                <a:rPr lang="en-US" altLang="ko-KR" dirty="0">
                  <a:solidFill>
                    <a:srgbClr val="E00868"/>
                  </a:solidFill>
                </a:rPr>
                <a:t> </a:t>
              </a:r>
              <a:r>
                <a:rPr lang="en-US" altLang="ko-KR" dirty="0" smtClean="0">
                  <a:solidFill>
                    <a:srgbClr val="E00868"/>
                  </a:solidFill>
                </a:rPr>
                <a:t> +</a:t>
              </a:r>
              <a:r>
                <a:rPr lang="en-US" altLang="ko-KR" dirty="0">
                  <a:solidFill>
                    <a:srgbClr val="E00868"/>
                  </a:solidFill>
                </a:rPr>
                <a:t>a</a:t>
              </a:r>
              <a:r>
                <a:rPr lang="en-US" altLang="ko-KR" dirty="0"/>
                <a:t>: </a:t>
              </a:r>
              <a:r>
                <a:rPr lang="ko-KR" altLang="en-US" dirty="0"/>
                <a:t>장</a:t>
              </a:r>
              <a:r>
                <a:rPr lang="en-US" altLang="ko-KR" dirty="0"/>
                <a:t>·</a:t>
              </a:r>
              <a:r>
                <a:rPr lang="ko-KR" altLang="en-US" dirty="0"/>
                <a:t>단점</a:t>
              </a:r>
              <a:r>
                <a:rPr lang="en-US" altLang="ko-KR" dirty="0"/>
                <a:t>, </a:t>
              </a:r>
              <a:r>
                <a:rPr lang="ko-KR" altLang="en-US" dirty="0"/>
                <a:t>활용의 </a:t>
              </a:r>
              <a:r>
                <a:rPr lang="ko-KR" altLang="en-US" dirty="0" smtClean="0"/>
                <a:t>예</a:t>
              </a:r>
              <a:endParaRPr lang="en-US" altLang="ko-KR" dirty="0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3599892" y="686068"/>
            <a:ext cx="1764196" cy="589538"/>
            <a:chOff x="3383868" y="483518"/>
            <a:chExt cx="2268252" cy="757978"/>
          </a:xfrm>
        </p:grpSpPr>
        <p:pic>
          <p:nvPicPr>
            <p:cNvPr id="2050" name="Picture 2" descr="C:\Users\Jin\Desktop\image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83868" y="483518"/>
              <a:ext cx="720080" cy="7579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C:\Users\Jin\Desktop\image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39952" y="483518"/>
              <a:ext cx="720080" cy="7579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2" descr="C:\Users\Jin\Desktop\images.jp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32040" y="483518"/>
              <a:ext cx="720080" cy="75797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1" name="Picture 3" descr="C:\Users\Jin\Desktop\emot_403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259090"/>
            <a:ext cx="1143000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직선 화살표 연결선 23"/>
          <p:cNvCxnSpPr/>
          <p:nvPr/>
        </p:nvCxnSpPr>
        <p:spPr>
          <a:xfrm flipV="1">
            <a:off x="3203848" y="2211710"/>
            <a:ext cx="1584176" cy="720080"/>
          </a:xfrm>
          <a:prstGeom prst="straightConnector1">
            <a:avLst/>
          </a:prstGeom>
          <a:ln w="38100" cap="rnd">
            <a:solidFill>
              <a:srgbClr val="00B05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73782" y="2112407"/>
            <a:ext cx="375865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u="sng" dirty="0" smtClean="0"/>
              <a:t>1</a:t>
            </a:r>
            <a:r>
              <a:rPr lang="ko-KR" altLang="en-US" sz="1600" u="sng" dirty="0" smtClean="0"/>
              <a:t>차원 배열로 </a:t>
            </a:r>
            <a:r>
              <a:rPr lang="en-US" altLang="ko-KR" sz="1600" u="sng" dirty="0" err="1" smtClean="0"/>
              <a:t>Stack·Queue</a:t>
            </a:r>
            <a:r>
              <a:rPr lang="ko-KR" altLang="en-US" sz="1600" u="sng" dirty="0" smtClean="0"/>
              <a:t>를 구현하자</a:t>
            </a:r>
            <a:r>
              <a:rPr lang="en-US" altLang="ko-KR" sz="1600" dirty="0" smtClean="0"/>
              <a:t>.</a:t>
            </a:r>
          </a:p>
          <a:p>
            <a:r>
              <a:rPr lang="ko-KR" altLang="en-US" sz="1600" dirty="0" smtClean="0"/>
              <a:t>가</a:t>
            </a:r>
            <a:r>
              <a:rPr lang="en-US" altLang="ko-KR" sz="1600" dirty="0" smtClean="0"/>
              <a:t>. </a:t>
            </a:r>
            <a:r>
              <a:rPr lang="en-US" altLang="ko-KR" sz="1600" dirty="0" err="1" smtClean="0"/>
              <a:t>Stack·Queue</a:t>
            </a:r>
            <a:r>
              <a:rPr lang="ko-KR" altLang="en-US" sz="1600" dirty="0" smtClean="0"/>
              <a:t>의 </a:t>
            </a:r>
            <a:r>
              <a:rPr lang="ko-KR" altLang="en-US" sz="1600" b="1" dirty="0" smtClean="0">
                <a:solidFill>
                  <a:srgbClr val="00B050"/>
                </a:solidFill>
              </a:rPr>
              <a:t>정의</a:t>
            </a:r>
            <a:endParaRPr lang="en-US" altLang="ko-KR" sz="1600" b="1" dirty="0" smtClean="0">
              <a:solidFill>
                <a:srgbClr val="00B050"/>
              </a:solidFill>
            </a:endParaRPr>
          </a:p>
          <a:p>
            <a:r>
              <a:rPr lang="ko-KR" altLang="en-US" sz="1600" dirty="0" smtClean="0"/>
              <a:t>나</a:t>
            </a:r>
            <a:r>
              <a:rPr lang="en-US" altLang="ko-KR" sz="1600" dirty="0" smtClean="0"/>
              <a:t>. </a:t>
            </a:r>
            <a:r>
              <a:rPr lang="en-US" altLang="ko-KR" sz="1600" dirty="0" err="1" smtClean="0"/>
              <a:t>Stack·Queue</a:t>
            </a:r>
            <a:r>
              <a:rPr lang="ko-KR" altLang="en-US" sz="1600" dirty="0" smtClean="0"/>
              <a:t>의 </a:t>
            </a:r>
            <a:r>
              <a:rPr lang="ko-KR" altLang="en-US" sz="1600" b="1" dirty="0" smtClean="0">
                <a:solidFill>
                  <a:srgbClr val="00B050"/>
                </a:solidFill>
              </a:rPr>
              <a:t>특징</a:t>
            </a:r>
            <a:endParaRPr lang="en-US" altLang="ko-KR" sz="1600" b="1" dirty="0" smtClean="0">
              <a:solidFill>
                <a:srgbClr val="00B050"/>
              </a:solidFill>
            </a:endParaRPr>
          </a:p>
          <a:p>
            <a:r>
              <a:rPr lang="ko-KR" altLang="en-US" sz="1600" dirty="0" smtClean="0"/>
              <a:t>다</a:t>
            </a:r>
            <a:r>
              <a:rPr lang="en-US" altLang="ko-KR" sz="1600" dirty="0" smtClean="0"/>
              <a:t>. </a:t>
            </a:r>
            <a:r>
              <a:rPr lang="en-US" altLang="ko-KR" sz="1600" dirty="0" err="1" smtClean="0"/>
              <a:t>Stack·Queue</a:t>
            </a:r>
            <a:r>
              <a:rPr lang="ko-KR" altLang="en-US" sz="1600" dirty="0" smtClean="0"/>
              <a:t>의 </a:t>
            </a:r>
            <a:r>
              <a:rPr lang="ko-KR" altLang="en-US" sz="1600" b="1" dirty="0" smtClean="0">
                <a:solidFill>
                  <a:srgbClr val="00B050"/>
                </a:solidFill>
              </a:rPr>
              <a:t>주요동작 설정</a:t>
            </a:r>
            <a:endParaRPr lang="en-US" altLang="ko-KR" sz="1600" b="1" dirty="0" smtClean="0">
              <a:solidFill>
                <a:srgbClr val="00B050"/>
              </a:solidFill>
            </a:endParaRPr>
          </a:p>
          <a:p>
            <a:r>
              <a:rPr lang="ko-KR" altLang="en-US" sz="1600" dirty="0" smtClean="0"/>
              <a:t>라</a:t>
            </a:r>
            <a:r>
              <a:rPr lang="en-US" altLang="ko-KR" sz="1600" dirty="0" smtClean="0"/>
              <a:t>. </a:t>
            </a:r>
            <a:r>
              <a:rPr lang="en-US" altLang="ko-KR" sz="1600" dirty="0" err="1" smtClean="0"/>
              <a:t>Stack·Queue</a:t>
            </a:r>
            <a:r>
              <a:rPr lang="en-US" altLang="ko-KR" sz="1600" dirty="0" smtClean="0"/>
              <a:t> </a:t>
            </a:r>
            <a:r>
              <a:rPr lang="ko-KR" altLang="en-US" sz="1600" b="1" dirty="0" smtClean="0">
                <a:solidFill>
                  <a:srgbClr val="00B050"/>
                </a:solidFill>
              </a:rPr>
              <a:t>구현</a:t>
            </a:r>
            <a:endParaRPr lang="en-US" altLang="ko-KR" sz="1600" b="1" dirty="0" smtClean="0">
              <a:solidFill>
                <a:srgbClr val="00B050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4812341" y="2065542"/>
            <a:ext cx="3720098" cy="1370303"/>
          </a:xfrm>
          <a:prstGeom prst="rect">
            <a:avLst/>
          </a:prstGeom>
          <a:noFill/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4788024" y="1821473"/>
            <a:ext cx="95410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b="1" dirty="0" smtClean="0">
                <a:solidFill>
                  <a:srgbClr val="FF0000"/>
                </a:solidFill>
              </a:rPr>
              <a:t>▼ 필수 내용</a:t>
            </a:r>
          </a:p>
        </p:txBody>
      </p:sp>
    </p:spTree>
    <p:extLst>
      <p:ext uri="{BB962C8B-B14F-4D97-AF65-F5344CB8AC3E}">
        <p14:creationId xmlns:p14="http://schemas.microsoft.com/office/powerpoint/2010/main" val="327424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27927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♥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J초콜릿" panose="02020603020101020101" pitchFamily="18" charset="-127"/>
                <a:ea typeface="SJ초콜릿" panose="02020603020101020101" pitchFamily="18" charset="-127"/>
              </a:rPr>
              <a:t> </a:t>
            </a:r>
            <a:r>
              <a:rPr lang="ko-KR" altLang="en-US" sz="2400" b="1" dirty="0" smtClean="0">
                <a:latin typeface="SJ초콜릿" panose="02020603020101020101" pitchFamily="18" charset="-127"/>
                <a:ea typeface="SJ초콜릿" panose="02020603020101020101" pitchFamily="18" charset="-127"/>
              </a:rPr>
              <a:t>보고서 작성 안내 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♥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SJ초콜릿" panose="02020603020101020101" pitchFamily="18" charset="-127"/>
              <a:ea typeface="SJ초콜릿" panose="02020603020101020101" pitchFamily="18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663116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2809288" cy="432048"/>
            </a:xfrm>
            <a:prstGeom prst="roundRect">
              <a:avLst/>
            </a:prstGeom>
            <a:solidFill>
              <a:srgbClr val="C0C0C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주제 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: </a:t>
              </a:r>
              <a:r>
                <a:rPr lang="ko-KR" altLang="en-US" sz="2000" b="1" dirty="0" err="1" smtClean="0">
                  <a:solidFill>
                    <a:srgbClr val="0070C0"/>
                  </a:solidFill>
                </a:rPr>
                <a:t>스택</a:t>
              </a:r>
              <a:r>
                <a:rPr lang="ko-KR" altLang="en-US" sz="2000" b="1" dirty="0" err="1" smtClean="0">
                  <a:solidFill>
                    <a:schemeClr val="bg1"/>
                  </a:solidFill>
                </a:rPr>
                <a:t>과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2000" b="1" dirty="0" smtClean="0">
                  <a:solidFill>
                    <a:srgbClr val="0070C0"/>
                  </a:solidFill>
                </a:rPr>
                <a:t>큐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2000" b="1" dirty="0" smtClean="0">
                  <a:solidFill>
                    <a:srgbClr val="00B050"/>
                  </a:solidFill>
                </a:rPr>
                <a:t>이론정리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및 </a:t>
              </a:r>
              <a:r>
                <a:rPr lang="ko-KR" altLang="en-US" sz="2000" b="1" dirty="0" smtClean="0">
                  <a:solidFill>
                    <a:srgbClr val="00B050"/>
                  </a:solidFill>
                </a:rPr>
                <a:t>배열로 구현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하기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508104" y="1326123"/>
              <a:ext cx="3267177" cy="4210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627195" y="2088973"/>
            <a:ext cx="3837910" cy="2499002"/>
            <a:chOff x="475934" y="2088974"/>
            <a:chExt cx="3837910" cy="1370303"/>
          </a:xfrm>
        </p:grpSpPr>
        <p:sp>
          <p:nvSpPr>
            <p:cNvPr id="16" name="TextBox 15"/>
            <p:cNvSpPr txBox="1"/>
            <p:nvPr/>
          </p:nvSpPr>
          <p:spPr>
            <a:xfrm>
              <a:off x="475934" y="2135839"/>
              <a:ext cx="3837910" cy="11307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u="sng" dirty="0" smtClean="0"/>
                <a:t>Stack </a:t>
              </a:r>
              <a:r>
                <a:rPr lang="ko-KR" altLang="en-US" sz="1600" u="sng" dirty="0" smtClean="0"/>
                <a:t>알고리즘 필수 연산</a:t>
              </a:r>
              <a:endParaRPr lang="en-US" altLang="ko-KR" sz="1600" u="sng" dirty="0"/>
            </a:p>
            <a:p>
              <a:pPr algn="ctr"/>
              <a:endParaRPr lang="en-US" altLang="ko-KR" sz="1100" dirty="0" smtClean="0"/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err="1" smtClean="0"/>
                <a:t>int_Stack</a:t>
              </a:r>
              <a:r>
                <a:rPr lang="en-US" altLang="ko-KR" sz="1600" dirty="0" smtClean="0"/>
                <a:t>() : top</a:t>
              </a:r>
              <a:r>
                <a:rPr lang="ko-KR" altLang="en-US" sz="1600" dirty="0" smtClean="0"/>
                <a:t>과 </a:t>
              </a:r>
              <a:r>
                <a:rPr lang="en-US" altLang="ko-KR" sz="1600" dirty="0" smtClean="0"/>
                <a:t>bottom</a:t>
              </a:r>
              <a:r>
                <a:rPr lang="ko-KR" altLang="en-US" sz="1600" dirty="0" smtClean="0"/>
                <a:t>을 설정</a:t>
              </a:r>
              <a:endParaRPr lang="en-US" altLang="ko-KR" sz="1600" b="1" dirty="0" smtClean="0">
                <a:solidFill>
                  <a:srgbClr val="00B050"/>
                </a:solidFill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smtClean="0"/>
                <a:t>Push (Push </a:t>
              </a:r>
              <a:r>
                <a:rPr lang="ko-KR" altLang="en-US" sz="1600" dirty="0" smtClean="0"/>
                <a:t>연산 시 </a:t>
              </a:r>
              <a:r>
                <a:rPr lang="en-US" altLang="ko-KR" sz="1600" dirty="0" smtClean="0"/>
                <a:t>Overflow </a:t>
              </a:r>
              <a:r>
                <a:rPr lang="ko-KR" altLang="en-US" sz="1600" dirty="0" smtClean="0"/>
                <a:t>처리</a:t>
              </a:r>
              <a:r>
                <a:rPr lang="en-US" altLang="ko-KR" sz="1600" dirty="0" smtClean="0"/>
                <a:t>)</a:t>
              </a:r>
              <a:endParaRPr lang="en-US" altLang="ko-KR" sz="1600" b="1" dirty="0">
                <a:solidFill>
                  <a:srgbClr val="00B050"/>
                </a:solidFill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smtClean="0"/>
                <a:t>Pop (Pop </a:t>
              </a:r>
              <a:r>
                <a:rPr lang="ko-KR" altLang="en-US" sz="1600" dirty="0" smtClean="0"/>
                <a:t>연산 시 </a:t>
              </a:r>
              <a:r>
                <a:rPr lang="en-US" altLang="ko-KR" sz="1600" dirty="0" smtClean="0"/>
                <a:t>Underflow </a:t>
              </a:r>
              <a:r>
                <a:rPr lang="ko-KR" altLang="en-US" sz="1600" dirty="0" smtClean="0"/>
                <a:t>처리</a:t>
              </a:r>
              <a:r>
                <a:rPr lang="en-US" altLang="ko-KR" sz="1600" dirty="0" smtClean="0"/>
                <a:t>)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err="1" smtClean="0"/>
                <a:t>Print_Stack</a:t>
              </a:r>
              <a:endParaRPr lang="en-US" altLang="ko-KR" sz="1600" dirty="0" smtClean="0"/>
            </a:p>
            <a:p>
              <a:r>
                <a:rPr lang="en-US" altLang="ko-KR" sz="1600" dirty="0"/>
                <a:t> </a:t>
              </a:r>
              <a:r>
                <a:rPr lang="en-US" altLang="ko-KR" sz="1600" dirty="0" smtClean="0"/>
                <a:t>    (top-&gt;bottom</a:t>
              </a:r>
              <a:r>
                <a:rPr lang="ko-KR" altLang="en-US" sz="1600" dirty="0" smtClean="0"/>
                <a:t>방향으로</a:t>
              </a:r>
              <a:r>
                <a:rPr lang="en-US" altLang="ko-KR" sz="1600" dirty="0"/>
                <a:t> </a:t>
              </a:r>
              <a:r>
                <a:rPr lang="ko-KR" altLang="en-US" sz="1600" dirty="0" smtClean="0"/>
                <a:t>출력</a:t>
              </a:r>
              <a:r>
                <a:rPr lang="en-US" altLang="ko-KR" sz="1600" dirty="0" smtClean="0"/>
                <a:t>)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err="1" smtClean="0"/>
                <a:t>All_Clear</a:t>
              </a:r>
              <a:r>
                <a:rPr lang="en-US" altLang="ko-KR" sz="1600" dirty="0" smtClean="0"/>
                <a:t>(): </a:t>
              </a:r>
              <a:r>
                <a:rPr lang="ko-KR" altLang="en-US" sz="1600" dirty="0" err="1" smtClean="0"/>
                <a:t>스택의</a:t>
              </a:r>
              <a:r>
                <a:rPr lang="ko-KR" altLang="en-US" sz="1600" dirty="0" smtClean="0"/>
                <a:t> 모든 내용을 삭제</a:t>
              </a:r>
              <a:endParaRPr lang="en-US" altLang="ko-KR" sz="1600" dirty="0" smtClean="0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514493" y="2088974"/>
              <a:ext cx="3720098" cy="1370303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4622553" y="2088975"/>
            <a:ext cx="3765871" cy="2878846"/>
            <a:chOff x="468720" y="2088974"/>
            <a:chExt cx="3765871" cy="1727962"/>
          </a:xfrm>
        </p:grpSpPr>
        <p:sp>
          <p:nvSpPr>
            <p:cNvPr id="28" name="TextBox 27"/>
            <p:cNvSpPr txBox="1"/>
            <p:nvPr/>
          </p:nvSpPr>
          <p:spPr>
            <a:xfrm>
              <a:off x="468720" y="2135839"/>
              <a:ext cx="3765198" cy="16810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u="sng" dirty="0" smtClean="0"/>
                <a:t>Queue </a:t>
              </a:r>
              <a:r>
                <a:rPr lang="ko-KR" altLang="en-US" sz="1600" u="sng" dirty="0" smtClean="0"/>
                <a:t>알고리즘 필수 연산</a:t>
              </a:r>
              <a:endParaRPr lang="en-US" altLang="ko-KR" sz="1600" u="sng" dirty="0"/>
            </a:p>
            <a:p>
              <a:pPr algn="ctr"/>
              <a:endParaRPr lang="en-US" altLang="ko-KR" sz="1100" dirty="0" smtClean="0"/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err="1" smtClean="0"/>
                <a:t>int_Queue</a:t>
              </a:r>
              <a:r>
                <a:rPr lang="en-US" altLang="ko-KR" sz="1600" dirty="0" smtClean="0"/>
                <a:t>() : front</a:t>
              </a:r>
              <a:r>
                <a:rPr lang="ko-KR" altLang="en-US" sz="1600" dirty="0" smtClean="0"/>
                <a:t>과 </a:t>
              </a:r>
              <a:r>
                <a:rPr lang="en-US" altLang="ko-KR" sz="1600" dirty="0" smtClean="0"/>
                <a:t>rear</a:t>
              </a:r>
              <a:r>
                <a:rPr lang="ko-KR" altLang="en-US" sz="1600" dirty="0" smtClean="0"/>
                <a:t>을 설정</a:t>
              </a:r>
              <a:endParaRPr lang="en-US" altLang="ko-KR" sz="1600" b="1" dirty="0" smtClean="0">
                <a:solidFill>
                  <a:srgbClr val="00B050"/>
                </a:solidFill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err="1" smtClean="0"/>
                <a:t>enqueue</a:t>
              </a:r>
              <a:r>
                <a:rPr lang="en-US" altLang="ko-KR" sz="1600" dirty="0" smtClean="0"/>
                <a:t> </a:t>
              </a:r>
            </a:p>
            <a:p>
              <a:r>
                <a:rPr lang="en-US" altLang="ko-KR" sz="1600" dirty="0" smtClean="0"/>
                <a:t>     (</a:t>
              </a:r>
              <a:r>
                <a:rPr lang="en-US" altLang="ko-KR" sz="1600" dirty="0" err="1" smtClean="0"/>
                <a:t>enqueue</a:t>
              </a:r>
              <a:r>
                <a:rPr lang="ko-KR" altLang="en-US" sz="1600" dirty="0" smtClean="0"/>
                <a:t>연산 시 </a:t>
              </a:r>
              <a:r>
                <a:rPr lang="en-US" altLang="ko-KR" sz="1600" dirty="0" smtClean="0"/>
                <a:t>Overflow </a:t>
              </a:r>
              <a:r>
                <a:rPr lang="ko-KR" altLang="en-US" sz="1600" dirty="0" smtClean="0"/>
                <a:t>처리</a:t>
              </a:r>
              <a:r>
                <a:rPr lang="en-US" altLang="ko-KR" sz="1600" dirty="0" smtClean="0"/>
                <a:t>)</a:t>
              </a:r>
              <a:endParaRPr lang="en-US" altLang="ko-KR" sz="1600" b="1" dirty="0">
                <a:solidFill>
                  <a:srgbClr val="00B050"/>
                </a:solidFill>
              </a:endParaRP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err="1" smtClean="0"/>
                <a:t>dequeue</a:t>
              </a:r>
              <a:r>
                <a:rPr lang="en-US" altLang="ko-KR" sz="1600" dirty="0" smtClean="0"/>
                <a:t> </a:t>
              </a:r>
            </a:p>
            <a:p>
              <a:r>
                <a:rPr lang="en-US" altLang="ko-KR" sz="1600" dirty="0"/>
                <a:t> </a:t>
              </a:r>
              <a:r>
                <a:rPr lang="en-US" altLang="ko-KR" sz="1600" dirty="0" smtClean="0"/>
                <a:t>    (</a:t>
              </a:r>
              <a:r>
                <a:rPr lang="en-US" altLang="ko-KR" sz="1600" dirty="0" err="1" smtClean="0"/>
                <a:t>dequeue</a:t>
              </a:r>
              <a:r>
                <a:rPr lang="en-US" altLang="ko-KR" sz="1600" dirty="0" smtClean="0"/>
                <a:t> </a:t>
              </a:r>
              <a:r>
                <a:rPr lang="ko-KR" altLang="en-US" sz="1600" dirty="0" smtClean="0"/>
                <a:t>연산 시 </a:t>
              </a:r>
              <a:r>
                <a:rPr lang="en-US" altLang="ko-KR" sz="1600" dirty="0" smtClean="0"/>
                <a:t>Underflow </a:t>
              </a:r>
              <a:r>
                <a:rPr lang="ko-KR" altLang="en-US" sz="1600" dirty="0" smtClean="0"/>
                <a:t>처리</a:t>
              </a:r>
              <a:r>
                <a:rPr lang="en-US" altLang="ko-KR" sz="1600" dirty="0" smtClean="0"/>
                <a:t>)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err="1" smtClean="0"/>
                <a:t>Print_Queue</a:t>
              </a:r>
              <a:endParaRPr lang="en-US" altLang="ko-KR" sz="1600" dirty="0" smtClean="0"/>
            </a:p>
            <a:p>
              <a:r>
                <a:rPr lang="en-US" altLang="ko-KR" sz="1600" dirty="0" smtClean="0"/>
                <a:t>     (front-&gt;rear</a:t>
              </a:r>
              <a:r>
                <a:rPr lang="ko-KR" altLang="en-US" sz="1600" dirty="0" smtClean="0"/>
                <a:t>방향으로</a:t>
              </a:r>
              <a:r>
                <a:rPr lang="en-US" altLang="ko-KR" sz="1600" dirty="0" smtClean="0"/>
                <a:t> </a:t>
              </a:r>
              <a:r>
                <a:rPr lang="ko-KR" altLang="en-US" sz="1600" dirty="0" smtClean="0"/>
                <a:t>출력</a:t>
              </a:r>
              <a:r>
                <a:rPr lang="en-US" altLang="ko-KR" sz="1600" dirty="0" smtClean="0"/>
                <a:t>)</a:t>
              </a:r>
            </a:p>
            <a:p>
              <a:pPr marL="342900" indent="-342900">
                <a:buFont typeface="Wingdings" panose="05000000000000000000" pitchFamily="2" charset="2"/>
                <a:buChar char="Ø"/>
              </a:pPr>
              <a:r>
                <a:rPr lang="en-US" altLang="ko-KR" sz="1600" dirty="0" err="1" smtClean="0"/>
                <a:t>All_Clear</a:t>
              </a:r>
              <a:r>
                <a:rPr lang="en-US" altLang="ko-KR" sz="1600" dirty="0" smtClean="0"/>
                <a:t>(): </a:t>
              </a:r>
              <a:r>
                <a:rPr lang="ko-KR" altLang="en-US" sz="1600" dirty="0" smtClean="0"/>
                <a:t>큐의 모든 내용을 삭제</a:t>
              </a:r>
              <a:endParaRPr lang="en-US" altLang="ko-KR" sz="1600" dirty="0" smtClean="0"/>
            </a:p>
            <a:p>
              <a:r>
                <a:rPr lang="ko-KR" altLang="en-US" sz="1600" dirty="0" smtClean="0"/>
                <a:t> </a:t>
              </a:r>
              <a:endParaRPr lang="en-US" altLang="ko-KR" sz="1600" dirty="0" smtClean="0"/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514493" y="2088974"/>
              <a:ext cx="3720098" cy="1499967"/>
            </a:xfrm>
            <a:prstGeom prst="rect">
              <a:avLst/>
            </a:prstGeom>
            <a:noFill/>
            <a:ln w="381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567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27927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♥</a:t>
            </a:r>
            <a:r>
              <a:rPr lang="ko-KR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J초콜릿" panose="02020603020101020101" pitchFamily="18" charset="-127"/>
                <a:ea typeface="SJ초콜릿" panose="02020603020101020101" pitchFamily="18" charset="-127"/>
              </a:rPr>
              <a:t> </a:t>
            </a:r>
            <a:r>
              <a:rPr lang="ko-KR" altLang="en-US" sz="2400" b="1" dirty="0" smtClean="0">
                <a:latin typeface="SJ초콜릿" panose="02020603020101020101" pitchFamily="18" charset="-127"/>
                <a:ea typeface="SJ초콜릿" panose="02020603020101020101" pitchFamily="18" charset="-127"/>
              </a:rPr>
              <a:t>보고서 작성 안내 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♥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SJ초콜릿" panose="02020603020101020101" pitchFamily="18" charset="-127"/>
              <a:ea typeface="SJ초콜릿" panose="02020603020101020101" pitchFamily="18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323528" y="1284898"/>
            <a:ext cx="8496944" cy="3663116"/>
            <a:chOff x="5435120" y="771550"/>
            <a:chExt cx="3457360" cy="4176464"/>
          </a:xfrm>
        </p:grpSpPr>
        <p:sp>
          <p:nvSpPr>
            <p:cNvPr id="20" name="직사각형 19"/>
            <p:cNvSpPr/>
            <p:nvPr/>
          </p:nvSpPr>
          <p:spPr>
            <a:xfrm>
              <a:off x="5436096" y="987574"/>
              <a:ext cx="3456384" cy="3960440"/>
            </a:xfrm>
            <a:prstGeom prst="rect">
              <a:avLst/>
            </a:prstGeom>
            <a:solidFill>
              <a:srgbClr val="EAEAEA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모서리가 둥근 직사각형 20"/>
            <p:cNvSpPr/>
            <p:nvPr/>
          </p:nvSpPr>
          <p:spPr>
            <a:xfrm>
              <a:off x="5435120" y="771550"/>
              <a:ext cx="2809288" cy="432048"/>
            </a:xfrm>
            <a:prstGeom prst="roundRect">
              <a:avLst/>
            </a:prstGeom>
            <a:solidFill>
              <a:srgbClr val="C0C0C0"/>
            </a:solidFill>
            <a:ln w="222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b="1" dirty="0" smtClean="0">
                  <a:solidFill>
                    <a:schemeClr val="bg1"/>
                  </a:solidFill>
                </a:rPr>
                <a:t>주제 </a:t>
              </a:r>
              <a:r>
                <a:rPr lang="en-US" altLang="ko-KR" sz="2000" b="1" dirty="0" smtClean="0">
                  <a:solidFill>
                    <a:schemeClr val="bg1"/>
                  </a:solidFill>
                </a:rPr>
                <a:t>: </a:t>
              </a:r>
              <a:r>
                <a:rPr lang="ko-KR" altLang="en-US" sz="2000" b="1" dirty="0" err="1" smtClean="0">
                  <a:solidFill>
                    <a:srgbClr val="0070C0"/>
                  </a:solidFill>
                </a:rPr>
                <a:t>스택</a:t>
              </a:r>
              <a:r>
                <a:rPr lang="ko-KR" altLang="en-US" sz="2000" b="1" dirty="0" err="1" smtClean="0">
                  <a:solidFill>
                    <a:schemeClr val="bg1"/>
                  </a:solidFill>
                </a:rPr>
                <a:t>과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2000" b="1" dirty="0" smtClean="0">
                  <a:solidFill>
                    <a:srgbClr val="0070C0"/>
                  </a:solidFill>
                </a:rPr>
                <a:t>큐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</a:t>
              </a:r>
              <a:r>
                <a:rPr lang="ko-KR" altLang="en-US" sz="2000" b="1" dirty="0" smtClean="0">
                  <a:solidFill>
                    <a:srgbClr val="00B050"/>
                  </a:solidFill>
                </a:rPr>
                <a:t>이론정리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 및 </a:t>
              </a:r>
              <a:r>
                <a:rPr lang="ko-KR" altLang="en-US" sz="2000" b="1" dirty="0" smtClean="0">
                  <a:solidFill>
                    <a:srgbClr val="00B050"/>
                  </a:solidFill>
                </a:rPr>
                <a:t>배열로 구현</a:t>
              </a:r>
              <a:r>
                <a:rPr lang="ko-KR" altLang="en-US" sz="2000" b="1" dirty="0" smtClean="0">
                  <a:solidFill>
                    <a:schemeClr val="bg1"/>
                  </a:solidFill>
                </a:rPr>
                <a:t>하기</a:t>
              </a:r>
              <a:endParaRPr lang="en-US" altLang="ko-KR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508104" y="1326123"/>
              <a:ext cx="3267177" cy="35792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b="1" dirty="0" smtClean="0"/>
                <a:t>[</a:t>
              </a:r>
              <a:r>
                <a:rPr lang="ko-KR" altLang="en-US" b="1" dirty="0" smtClean="0"/>
                <a:t>참고</a:t>
              </a:r>
              <a:r>
                <a:rPr lang="en-US" altLang="ko-KR" b="1" dirty="0" smtClean="0"/>
                <a:t>] </a:t>
              </a:r>
              <a:r>
                <a:rPr lang="ko-KR" altLang="en-US" b="1" dirty="0" smtClean="0"/>
                <a:t>대학교 보고서과제 양식 예시</a:t>
              </a:r>
              <a:endParaRPr lang="en-US" altLang="ko-KR" b="1" dirty="0" smtClean="0"/>
            </a:p>
            <a:p>
              <a:pPr marL="342900" indent="-342900" algn="just">
                <a:buAutoNum type="arabicPeriod"/>
              </a:pPr>
              <a:r>
                <a:rPr lang="ko-KR" altLang="en-US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표지</a:t>
              </a:r>
              <a:r>
                <a:rPr lang="en-US" altLang="ko-KR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(&amp;</a:t>
              </a:r>
              <a:r>
                <a:rPr lang="ko-KR" altLang="en-US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목차</a:t>
              </a:r>
              <a:r>
                <a:rPr lang="en-US" altLang="ko-KR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)</a:t>
              </a:r>
            </a:p>
            <a:p>
              <a:pPr marL="342900" indent="-342900" algn="just">
                <a:buAutoNum type="arabicPeriod"/>
              </a:pPr>
              <a:r>
                <a:rPr lang="ko-KR" altLang="en-US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도입 </a:t>
              </a:r>
              <a:r>
                <a:rPr lang="en-US" altLang="ko-KR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Introduction</a:t>
              </a:r>
            </a:p>
            <a:p>
              <a:pPr marL="342900" indent="-342900" algn="just">
                <a:buAutoNum type="arabicPeriod"/>
              </a:pPr>
              <a:r>
                <a:rPr lang="ko-KR" altLang="en-US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연구방법 문제설정 </a:t>
              </a:r>
              <a:r>
                <a:rPr lang="en-US" altLang="ko-KR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Problem Statement</a:t>
              </a:r>
            </a:p>
            <a:p>
              <a:pPr marL="800100" lvl="1" indent="-342900" algn="just">
                <a:buFont typeface="+mj-lt"/>
                <a:buAutoNum type="arabicParenR"/>
              </a:pPr>
              <a:r>
                <a:rPr lang="ko-KR" altLang="en-US" dirty="0" smtClean="0"/>
                <a:t>문제가 무엇인가</a:t>
              </a:r>
              <a:r>
                <a:rPr lang="en-US" altLang="ko-KR" dirty="0" smtClean="0"/>
                <a:t>?</a:t>
              </a:r>
            </a:p>
            <a:p>
              <a:pPr marL="800100" lvl="1" indent="-342900" algn="just">
                <a:buFont typeface="+mj-lt"/>
                <a:buAutoNum type="arabicParenR"/>
              </a:pPr>
              <a:r>
                <a:rPr lang="ko-KR" altLang="en-US" dirty="0" smtClean="0"/>
                <a:t>문제를 어떻게 해결할 것인가</a:t>
              </a:r>
              <a:r>
                <a:rPr lang="en-US" altLang="ko-KR" dirty="0" smtClean="0"/>
                <a:t>?</a:t>
              </a:r>
            </a:p>
            <a:p>
              <a:pPr marL="800100" lvl="1" indent="-342900" algn="just">
                <a:buFont typeface="+mj-lt"/>
                <a:buAutoNum type="arabicParenR"/>
              </a:pPr>
              <a:r>
                <a:rPr lang="ko-KR" altLang="en-US" dirty="0" smtClean="0"/>
                <a:t>문제 해결 알고리즘의 </a:t>
              </a:r>
              <a:r>
                <a:rPr lang="en-US" altLang="ko-KR" dirty="0" smtClean="0"/>
                <a:t>flowchart</a:t>
              </a:r>
              <a:r>
                <a:rPr lang="ko-KR" altLang="en-US" dirty="0" smtClean="0"/>
                <a:t>를 그려라</a:t>
              </a:r>
              <a:endParaRPr lang="en-US" altLang="ko-KR" dirty="0" smtClean="0"/>
            </a:p>
            <a:p>
              <a:pPr marL="342900" indent="-342900" algn="just">
                <a:buAutoNum type="arabicPeriod"/>
              </a:pPr>
              <a:r>
                <a:rPr lang="ko-KR" altLang="en-US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구현 </a:t>
              </a:r>
              <a:r>
                <a:rPr lang="en-US" altLang="ko-KR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Implementation</a:t>
              </a:r>
            </a:p>
            <a:p>
              <a:pPr marL="342900" indent="-342900" algn="just">
                <a:buAutoNum type="arabicPeriod"/>
              </a:pPr>
              <a:r>
                <a:rPr lang="ko-KR" altLang="en-US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결과 </a:t>
              </a:r>
              <a:r>
                <a:rPr lang="en-US" altLang="ko-KR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Result</a:t>
              </a:r>
              <a:r>
                <a:rPr lang="en-US" altLang="ko-KR" dirty="0" smtClean="0"/>
                <a:t> (</a:t>
              </a:r>
              <a:r>
                <a:rPr lang="ko-KR" altLang="en-US" dirty="0" smtClean="0"/>
                <a:t>결과 창 </a:t>
              </a:r>
              <a:r>
                <a:rPr lang="ko-KR" altLang="en-US" dirty="0" err="1" smtClean="0"/>
                <a:t>캡처</a:t>
              </a:r>
              <a:r>
                <a:rPr lang="en-US" altLang="ko-KR" dirty="0" smtClean="0"/>
                <a:t>, </a:t>
              </a:r>
              <a:r>
                <a:rPr lang="ko-KR" altLang="en-US" dirty="0" smtClean="0"/>
                <a:t>코드는 </a:t>
              </a:r>
              <a:r>
                <a:rPr lang="en-US" altLang="ko-KR" dirty="0" smtClean="0"/>
                <a:t>.c</a:t>
              </a:r>
              <a:r>
                <a:rPr lang="ko-KR" altLang="en-US" dirty="0" smtClean="0"/>
                <a:t>파일 혹은 </a:t>
              </a:r>
              <a:r>
                <a:rPr lang="ko-KR" altLang="en-US" dirty="0" err="1" smtClean="0"/>
                <a:t>복붙</a:t>
              </a:r>
              <a:r>
                <a:rPr lang="en-US" altLang="ko-KR" dirty="0" smtClean="0"/>
                <a:t>)</a:t>
              </a:r>
            </a:p>
            <a:p>
              <a:pPr marL="342900" indent="-342900" algn="just">
                <a:buAutoNum type="arabicPeriod"/>
              </a:pPr>
              <a:r>
                <a:rPr lang="en-US" altLang="ko-KR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Conclusion &amp; Evaluation </a:t>
              </a:r>
              <a:r>
                <a:rPr lang="ko-KR" altLang="en-US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결론 및 평가</a:t>
              </a:r>
              <a:r>
                <a:rPr lang="ko-KR" altLang="en-US" dirty="0" smtClean="0"/>
                <a:t> </a:t>
              </a:r>
              <a:r>
                <a:rPr lang="en-US" altLang="ko-KR" dirty="0" smtClean="0"/>
                <a:t>(&amp;</a:t>
              </a:r>
              <a:r>
                <a:rPr lang="ko-KR" altLang="en-US" dirty="0" smtClean="0"/>
                <a:t>소감</a:t>
              </a:r>
              <a:r>
                <a:rPr lang="en-US" altLang="ko-KR" dirty="0" smtClean="0"/>
                <a:t>)</a:t>
              </a:r>
            </a:p>
            <a:p>
              <a:pPr marL="342900" indent="-342900" algn="just">
                <a:buAutoNum type="arabicPeriod"/>
              </a:pPr>
              <a:r>
                <a:rPr lang="ko-KR" altLang="en-US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참고문헌</a:t>
              </a:r>
              <a:endPara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5041483" y="1778535"/>
            <a:ext cx="3778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*</a:t>
            </a:r>
            <a:r>
              <a:rPr lang="ko-KR" altLang="en-US" sz="1600" dirty="0" smtClean="0"/>
              <a:t>표지 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과목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과제명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과목선생님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학과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학년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학번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이름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제출일</a:t>
            </a:r>
            <a:r>
              <a:rPr lang="en-US" altLang="ko-KR" sz="16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73682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7504" y="195486"/>
            <a:ext cx="17690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참고</a:t>
            </a:r>
            <a:r>
              <a:rPr lang="en-US" altLang="ko-KR" b="1" dirty="0" smtClean="0"/>
              <a:t>]</a:t>
            </a:r>
          </a:p>
          <a:p>
            <a:r>
              <a:rPr lang="en-US" altLang="ko-KR" b="1" dirty="0" smtClean="0"/>
              <a:t>flowchart </a:t>
            </a:r>
            <a:r>
              <a:rPr lang="ko-KR" altLang="en-US" b="1" dirty="0" smtClean="0"/>
              <a:t>예시</a:t>
            </a:r>
            <a:endParaRPr lang="ko-KR" altLang="en-US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23817"/>
            <a:ext cx="5616624" cy="4695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5633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7504" y="195486"/>
            <a:ext cx="17690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참고</a:t>
            </a:r>
            <a:r>
              <a:rPr lang="en-US" altLang="ko-KR" b="1" dirty="0" smtClean="0"/>
              <a:t>]</a:t>
            </a:r>
          </a:p>
          <a:p>
            <a:r>
              <a:rPr lang="en-US" altLang="ko-KR" b="1" dirty="0" smtClean="0"/>
              <a:t>flowchart </a:t>
            </a:r>
            <a:r>
              <a:rPr lang="ko-KR" altLang="en-US" b="1" dirty="0" smtClean="0"/>
              <a:t>예시</a:t>
            </a:r>
            <a:endParaRPr lang="ko-KR" altLang="en-US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009" y="627534"/>
            <a:ext cx="5557982" cy="38884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9238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1403648" y="2059106"/>
            <a:ext cx="6152511" cy="872684"/>
            <a:chOff x="1403648" y="1699066"/>
            <a:chExt cx="6152511" cy="872684"/>
          </a:xfrm>
        </p:grpSpPr>
        <p:sp>
          <p:nvSpPr>
            <p:cNvPr id="9" name="TextBox 8"/>
            <p:cNvSpPr txBox="1"/>
            <p:nvPr/>
          </p:nvSpPr>
          <p:spPr>
            <a:xfrm>
              <a:off x="1403648" y="1773696"/>
              <a:ext cx="61525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고딕 ExtraBold" panose="020D0904000000000000" pitchFamily="50" charset="-127"/>
                  <a:ea typeface="나눔고딕 ExtraBold" panose="020D0904000000000000" pitchFamily="50" charset="-127"/>
                </a:rPr>
                <a:t>Thank You</a:t>
              </a:r>
              <a:endParaRPr lang="ko-KR" altLang="en-US" sz="4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endParaRPr>
            </a:p>
          </p:txBody>
        </p:sp>
        <p:grpSp>
          <p:nvGrpSpPr>
            <p:cNvPr id="10" name="그룹 9"/>
            <p:cNvGrpSpPr/>
            <p:nvPr/>
          </p:nvGrpSpPr>
          <p:grpSpPr>
            <a:xfrm>
              <a:off x="1992598" y="1699066"/>
              <a:ext cx="4879383" cy="0"/>
              <a:chOff x="1992598" y="1699066"/>
              <a:chExt cx="4879383" cy="0"/>
            </a:xfrm>
          </p:grpSpPr>
          <p:cxnSp>
            <p:nvCxnSpPr>
              <p:cNvPr id="14" name="직선 연결선 13"/>
              <p:cNvCxnSpPr/>
              <p:nvPr/>
            </p:nvCxnSpPr>
            <p:spPr>
              <a:xfrm>
                <a:off x="3506061" y="1699066"/>
                <a:ext cx="3365920" cy="0"/>
              </a:xfrm>
              <a:prstGeom prst="line">
                <a:avLst/>
              </a:prstGeom>
              <a:ln w="571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/>
              <p:cNvCxnSpPr/>
              <p:nvPr/>
            </p:nvCxnSpPr>
            <p:spPr>
              <a:xfrm>
                <a:off x="1992598" y="1699066"/>
                <a:ext cx="1513463" cy="0"/>
              </a:xfrm>
              <a:prstGeom prst="line">
                <a:avLst/>
              </a:prstGeom>
              <a:ln w="57150">
                <a:solidFill>
                  <a:srgbClr val="E00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" name="그룹 10"/>
            <p:cNvGrpSpPr/>
            <p:nvPr/>
          </p:nvGrpSpPr>
          <p:grpSpPr>
            <a:xfrm>
              <a:off x="2010034" y="2571750"/>
              <a:ext cx="4877529" cy="0"/>
              <a:chOff x="2010034" y="3054445"/>
              <a:chExt cx="4877529" cy="0"/>
            </a:xfrm>
          </p:grpSpPr>
          <p:cxnSp>
            <p:nvCxnSpPr>
              <p:cNvPr id="12" name="직선 연결선 11"/>
              <p:cNvCxnSpPr/>
              <p:nvPr/>
            </p:nvCxnSpPr>
            <p:spPr>
              <a:xfrm>
                <a:off x="2010034" y="3054445"/>
                <a:ext cx="3365920" cy="0"/>
              </a:xfrm>
              <a:prstGeom prst="line">
                <a:avLst/>
              </a:prstGeom>
              <a:ln w="571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직선 연결선 12"/>
              <p:cNvCxnSpPr/>
              <p:nvPr/>
            </p:nvCxnSpPr>
            <p:spPr>
              <a:xfrm>
                <a:off x="5374100" y="3054445"/>
                <a:ext cx="1513463" cy="0"/>
              </a:xfrm>
              <a:prstGeom prst="line">
                <a:avLst/>
              </a:prstGeom>
              <a:ln w="57150">
                <a:solidFill>
                  <a:srgbClr val="E00868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074" name="Picture 2" descr="C:\Users\Jin\Desktop\emot_403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6661" y="621210"/>
            <a:ext cx="1446484" cy="1446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330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19607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1.0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학습목표</a:t>
            </a:r>
            <a:endParaRPr lang="ko-KR" alt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642910" y="1475368"/>
            <a:ext cx="768204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ko-KR" sz="2000" b="1" dirty="0" smtClean="0"/>
              <a:t> 1</a:t>
            </a:r>
            <a:r>
              <a:rPr lang="ko-KR" altLang="en-US" sz="2000" b="1" dirty="0" smtClean="0"/>
              <a:t>차원 배열을 이용하여 입력하고 출력할 수 있다</a:t>
            </a:r>
            <a:r>
              <a:rPr lang="en-US" altLang="ko-KR" sz="2000" b="1" dirty="0" smtClean="0"/>
              <a:t>.</a:t>
            </a:r>
          </a:p>
          <a:p>
            <a:pPr marL="285750" indent="-285750">
              <a:lnSpc>
                <a:spcPct val="200000"/>
              </a:lnSpc>
              <a:buBlip>
                <a:blip r:embed="rId3"/>
              </a:buBlip>
            </a:pPr>
            <a:r>
              <a:rPr lang="en-US" altLang="ko-KR" sz="2000" b="1" dirty="0"/>
              <a:t> </a:t>
            </a:r>
            <a:r>
              <a:rPr lang="ko-KR" altLang="en-US" sz="2000" b="1" dirty="0" err="1" smtClean="0"/>
              <a:t>반복문으로</a:t>
            </a:r>
            <a:r>
              <a:rPr lang="ko-KR" altLang="en-US" sz="2000" b="1" dirty="0" smtClean="0"/>
              <a:t> 배열을 활용할 수 있다</a:t>
            </a:r>
            <a:r>
              <a:rPr lang="en-US" altLang="ko-KR" sz="2000" b="1" dirty="0" smtClean="0"/>
              <a:t>.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Blip>
                <a:blip r:embed="rId4"/>
              </a:buBlip>
            </a:pPr>
            <a:endParaRPr lang="ko-KR" alt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43410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935596" y="2065543"/>
            <a:ext cx="7272808" cy="1043193"/>
            <a:chOff x="935596" y="2279415"/>
            <a:chExt cx="7272808" cy="1043193"/>
          </a:xfrm>
        </p:grpSpPr>
        <p:grpSp>
          <p:nvGrpSpPr>
            <p:cNvPr id="7" name="그룹 6"/>
            <p:cNvGrpSpPr/>
            <p:nvPr/>
          </p:nvGrpSpPr>
          <p:grpSpPr>
            <a:xfrm>
              <a:off x="935596" y="2279415"/>
              <a:ext cx="7272808" cy="584670"/>
              <a:chOff x="611560" y="411510"/>
              <a:chExt cx="7272808" cy="584670"/>
            </a:xfrm>
          </p:grpSpPr>
          <p:grpSp>
            <p:nvGrpSpPr>
              <p:cNvPr id="5" name="그룹 4"/>
              <p:cNvGrpSpPr/>
              <p:nvPr/>
            </p:nvGrpSpPr>
            <p:grpSpPr>
              <a:xfrm>
                <a:off x="611560" y="411510"/>
                <a:ext cx="3545160" cy="584670"/>
                <a:chOff x="611560" y="411510"/>
                <a:chExt cx="3545160" cy="584670"/>
              </a:xfrm>
            </p:grpSpPr>
            <p:grpSp>
              <p:nvGrpSpPr>
                <p:cNvPr id="2" name="그룹 1"/>
                <p:cNvGrpSpPr/>
                <p:nvPr/>
              </p:nvGrpSpPr>
              <p:grpSpPr>
                <a:xfrm>
                  <a:off x="1259632" y="483518"/>
                  <a:ext cx="504056" cy="422189"/>
                  <a:chOff x="3347864" y="2255046"/>
                  <a:chExt cx="504056" cy="422189"/>
                </a:xfrm>
              </p:grpSpPr>
              <p:sp>
                <p:nvSpPr>
                  <p:cNvPr id="33" name="직사각형 32"/>
                  <p:cNvSpPr/>
                  <p:nvPr/>
                </p:nvSpPr>
                <p:spPr>
                  <a:xfrm>
                    <a:off x="3347864" y="2272621"/>
                    <a:ext cx="504056" cy="404614"/>
                  </a:xfrm>
                  <a:prstGeom prst="rect">
                    <a:avLst/>
                  </a:prstGeom>
                  <a:solidFill>
                    <a:srgbClr val="E0086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5" name="TextBox 34"/>
                  <p:cNvSpPr txBox="1"/>
                  <p:nvPr/>
                </p:nvSpPr>
                <p:spPr>
                  <a:xfrm>
                    <a:off x="3356414" y="2255046"/>
                    <a:ext cx="4955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2000" b="1" dirty="0">
                        <a:solidFill>
                          <a:schemeClr val="bg1"/>
                        </a:solidFill>
                      </a:rPr>
                      <a:t>U</a:t>
                    </a:r>
                    <a:endParaRPr lang="ko-KR" altLang="en-US" sz="2000" b="1" dirty="0" smtClean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29" name="그룹 28"/>
                <p:cNvGrpSpPr/>
                <p:nvPr/>
              </p:nvGrpSpPr>
              <p:grpSpPr>
                <a:xfrm>
                  <a:off x="683568" y="483518"/>
                  <a:ext cx="504056" cy="422189"/>
                  <a:chOff x="3347864" y="2255046"/>
                  <a:chExt cx="504056" cy="422189"/>
                </a:xfrm>
              </p:grpSpPr>
              <p:sp>
                <p:nvSpPr>
                  <p:cNvPr id="30" name="직사각형 29"/>
                  <p:cNvSpPr/>
                  <p:nvPr/>
                </p:nvSpPr>
                <p:spPr>
                  <a:xfrm>
                    <a:off x="3347864" y="2272621"/>
                    <a:ext cx="504056" cy="404614"/>
                  </a:xfrm>
                  <a:prstGeom prst="rect">
                    <a:avLst/>
                  </a:prstGeom>
                  <a:solidFill>
                    <a:srgbClr val="E0086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31" name="TextBox 30"/>
                  <p:cNvSpPr txBox="1"/>
                  <p:nvPr/>
                </p:nvSpPr>
                <p:spPr>
                  <a:xfrm>
                    <a:off x="3356414" y="2255046"/>
                    <a:ext cx="4955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2000" b="1" dirty="0" smtClean="0">
                        <a:solidFill>
                          <a:schemeClr val="bg1"/>
                        </a:solidFill>
                      </a:rPr>
                      <a:t>S</a:t>
                    </a:r>
                    <a:endParaRPr lang="ko-KR" altLang="en-US" sz="2000" b="1" dirty="0" smtClean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39" name="그룹 38"/>
                <p:cNvGrpSpPr/>
                <p:nvPr/>
              </p:nvGrpSpPr>
              <p:grpSpPr>
                <a:xfrm>
                  <a:off x="1835696" y="483518"/>
                  <a:ext cx="504056" cy="422189"/>
                  <a:chOff x="3347864" y="2255046"/>
                  <a:chExt cx="504056" cy="422189"/>
                </a:xfrm>
              </p:grpSpPr>
              <p:sp>
                <p:nvSpPr>
                  <p:cNvPr id="40" name="직사각형 39"/>
                  <p:cNvSpPr/>
                  <p:nvPr/>
                </p:nvSpPr>
                <p:spPr>
                  <a:xfrm>
                    <a:off x="3347864" y="2272621"/>
                    <a:ext cx="504056" cy="404614"/>
                  </a:xfrm>
                  <a:prstGeom prst="rect">
                    <a:avLst/>
                  </a:prstGeom>
                  <a:solidFill>
                    <a:srgbClr val="E0086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1" name="TextBox 40"/>
                  <p:cNvSpPr txBox="1"/>
                  <p:nvPr/>
                </p:nvSpPr>
                <p:spPr>
                  <a:xfrm>
                    <a:off x="3356414" y="2255046"/>
                    <a:ext cx="4955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2000" b="1" dirty="0" smtClean="0">
                        <a:solidFill>
                          <a:schemeClr val="bg1"/>
                        </a:solidFill>
                      </a:rPr>
                      <a:t>N</a:t>
                    </a:r>
                    <a:endParaRPr lang="ko-KR" altLang="en-US" sz="2000" b="1" dirty="0" smtClean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42" name="그룹 41"/>
                <p:cNvGrpSpPr/>
                <p:nvPr/>
              </p:nvGrpSpPr>
              <p:grpSpPr>
                <a:xfrm>
                  <a:off x="2987824" y="483518"/>
                  <a:ext cx="504056" cy="422189"/>
                  <a:chOff x="3347864" y="2255046"/>
                  <a:chExt cx="504056" cy="422189"/>
                </a:xfrm>
              </p:grpSpPr>
              <p:sp>
                <p:nvSpPr>
                  <p:cNvPr id="43" name="직사각형 42"/>
                  <p:cNvSpPr/>
                  <p:nvPr/>
                </p:nvSpPr>
                <p:spPr>
                  <a:xfrm>
                    <a:off x="3347864" y="2272621"/>
                    <a:ext cx="504056" cy="404614"/>
                  </a:xfrm>
                  <a:prstGeom prst="rect">
                    <a:avLst/>
                  </a:prstGeom>
                  <a:solidFill>
                    <a:srgbClr val="E0086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4" name="TextBox 43"/>
                  <p:cNvSpPr txBox="1"/>
                  <p:nvPr/>
                </p:nvSpPr>
                <p:spPr>
                  <a:xfrm>
                    <a:off x="3356414" y="2255046"/>
                    <a:ext cx="4955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2000" b="1" dirty="0" smtClean="0">
                        <a:solidFill>
                          <a:schemeClr val="bg1"/>
                        </a:solidFill>
                      </a:rPr>
                      <a:t>I</a:t>
                    </a:r>
                    <a:endParaRPr lang="ko-KR" altLang="en-US" sz="2000" b="1" dirty="0" smtClean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45" name="그룹 44"/>
                <p:cNvGrpSpPr/>
                <p:nvPr/>
              </p:nvGrpSpPr>
              <p:grpSpPr>
                <a:xfrm>
                  <a:off x="2411760" y="483518"/>
                  <a:ext cx="504056" cy="422189"/>
                  <a:chOff x="3347864" y="2255046"/>
                  <a:chExt cx="504056" cy="422189"/>
                </a:xfrm>
              </p:grpSpPr>
              <p:sp>
                <p:nvSpPr>
                  <p:cNvPr id="46" name="직사각형 45"/>
                  <p:cNvSpPr/>
                  <p:nvPr/>
                </p:nvSpPr>
                <p:spPr>
                  <a:xfrm>
                    <a:off x="3347864" y="2272621"/>
                    <a:ext cx="504056" cy="404614"/>
                  </a:xfrm>
                  <a:prstGeom prst="rect">
                    <a:avLst/>
                  </a:prstGeom>
                  <a:solidFill>
                    <a:srgbClr val="E0086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47" name="TextBox 46"/>
                  <p:cNvSpPr txBox="1"/>
                  <p:nvPr/>
                </p:nvSpPr>
                <p:spPr>
                  <a:xfrm>
                    <a:off x="3356414" y="2255046"/>
                    <a:ext cx="4955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2000" b="1" dirty="0">
                        <a:solidFill>
                          <a:schemeClr val="bg1"/>
                        </a:solidFill>
                      </a:rPr>
                      <a:t>R</a:t>
                    </a:r>
                    <a:endParaRPr lang="ko-KR" altLang="en-US" sz="2000" b="1" dirty="0" smtClean="0">
                      <a:solidFill>
                        <a:schemeClr val="bg1"/>
                      </a:solidFill>
                    </a:endParaRPr>
                  </a:p>
                </p:txBody>
              </p:sp>
            </p:grpSp>
            <p:grpSp>
              <p:nvGrpSpPr>
                <p:cNvPr id="48" name="그룹 47"/>
                <p:cNvGrpSpPr/>
                <p:nvPr/>
              </p:nvGrpSpPr>
              <p:grpSpPr>
                <a:xfrm>
                  <a:off x="3563888" y="483518"/>
                  <a:ext cx="504056" cy="422189"/>
                  <a:chOff x="3347864" y="2255046"/>
                  <a:chExt cx="504056" cy="422189"/>
                </a:xfrm>
              </p:grpSpPr>
              <p:sp>
                <p:nvSpPr>
                  <p:cNvPr id="49" name="직사각형 48"/>
                  <p:cNvSpPr/>
                  <p:nvPr/>
                </p:nvSpPr>
                <p:spPr>
                  <a:xfrm>
                    <a:off x="3347864" y="2272621"/>
                    <a:ext cx="504056" cy="404614"/>
                  </a:xfrm>
                  <a:prstGeom prst="rect">
                    <a:avLst/>
                  </a:prstGeom>
                  <a:solidFill>
                    <a:srgbClr val="E0086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0" name="TextBox 49"/>
                  <p:cNvSpPr txBox="1"/>
                  <p:nvPr/>
                </p:nvSpPr>
                <p:spPr>
                  <a:xfrm>
                    <a:off x="3356414" y="2255046"/>
                    <a:ext cx="4955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2000" b="1" dirty="0">
                        <a:solidFill>
                          <a:schemeClr val="bg1"/>
                        </a:solidFill>
                      </a:rPr>
                      <a:t>N</a:t>
                    </a:r>
                    <a:endParaRPr lang="ko-KR" altLang="en-US" sz="2000" b="1" dirty="0" smtClean="0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3" name="직사각형 2"/>
                <p:cNvSpPr/>
                <p:nvPr/>
              </p:nvSpPr>
              <p:spPr>
                <a:xfrm>
                  <a:off x="611560" y="411510"/>
                  <a:ext cx="3545160" cy="584670"/>
                </a:xfrm>
                <a:prstGeom prst="rect">
                  <a:avLst/>
                </a:prstGeom>
                <a:noFill/>
                <a:ln w="381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6" name="그룹 5"/>
              <p:cNvGrpSpPr/>
              <p:nvPr/>
            </p:nvGrpSpPr>
            <p:grpSpPr>
              <a:xfrm>
                <a:off x="4339208" y="411510"/>
                <a:ext cx="3545160" cy="584670"/>
                <a:chOff x="4339208" y="411510"/>
                <a:chExt cx="3545160" cy="584670"/>
              </a:xfrm>
            </p:grpSpPr>
            <p:grpSp>
              <p:nvGrpSpPr>
                <p:cNvPr id="53" name="그룹 52"/>
                <p:cNvGrpSpPr/>
                <p:nvPr/>
              </p:nvGrpSpPr>
              <p:grpSpPr>
                <a:xfrm>
                  <a:off x="4411216" y="483518"/>
                  <a:ext cx="3401144" cy="422189"/>
                  <a:chOff x="3347864" y="2255046"/>
                  <a:chExt cx="3401144" cy="422189"/>
                </a:xfrm>
              </p:grpSpPr>
              <p:sp>
                <p:nvSpPr>
                  <p:cNvPr id="54" name="직사각형 53"/>
                  <p:cNvSpPr/>
                  <p:nvPr/>
                </p:nvSpPr>
                <p:spPr>
                  <a:xfrm>
                    <a:off x="3347864" y="2272621"/>
                    <a:ext cx="3401144" cy="404614"/>
                  </a:xfrm>
                  <a:prstGeom prst="rect">
                    <a:avLst/>
                  </a:prstGeom>
                  <a:solidFill>
                    <a:srgbClr val="E00868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55" name="TextBox 54"/>
                  <p:cNvSpPr txBox="1"/>
                  <p:nvPr/>
                </p:nvSpPr>
                <p:spPr>
                  <a:xfrm>
                    <a:off x="3356414" y="2255046"/>
                    <a:ext cx="3392594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2000" b="1" dirty="0" smtClean="0">
                        <a:solidFill>
                          <a:schemeClr val="bg1"/>
                        </a:solidFill>
                      </a:rPr>
                      <a:t>S U N R I N</a:t>
                    </a:r>
                    <a:endParaRPr lang="ko-KR" altLang="en-US" sz="2000" b="1" dirty="0" smtClean="0">
                      <a:solidFill>
                        <a:schemeClr val="bg1"/>
                      </a:solidFill>
                    </a:endParaRPr>
                  </a:p>
                </p:txBody>
              </p:sp>
            </p:grpSp>
            <p:sp>
              <p:nvSpPr>
                <p:cNvPr id="68" name="직사각형 67"/>
                <p:cNvSpPr/>
                <p:nvPr/>
              </p:nvSpPr>
              <p:spPr>
                <a:xfrm>
                  <a:off x="4339208" y="411510"/>
                  <a:ext cx="3545160" cy="584670"/>
                </a:xfrm>
                <a:prstGeom prst="rect">
                  <a:avLst/>
                </a:prstGeom>
                <a:noFill/>
                <a:ln w="381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69" name="TextBox 68"/>
            <p:cNvSpPr txBox="1"/>
            <p:nvPr/>
          </p:nvSpPr>
          <p:spPr>
            <a:xfrm>
              <a:off x="1016154" y="3014831"/>
              <a:ext cx="33758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b="1" dirty="0" smtClean="0">
                  <a:solidFill>
                    <a:srgbClr val="0070C0"/>
                  </a:solidFill>
                </a:rPr>
                <a:t>서로 다른 이름의 변수를 사용하는 경우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5323975" y="3014830"/>
              <a:ext cx="22322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b="1" dirty="0" smtClean="0">
                  <a:solidFill>
                    <a:srgbClr val="0070C0"/>
                  </a:solidFill>
                </a:rPr>
                <a:t>배열을 사용하는 경우</a:t>
              </a:r>
            </a:p>
          </p:txBody>
        </p:sp>
      </p:grpSp>
      <p:cxnSp>
        <p:nvCxnSpPr>
          <p:cNvPr id="71" name="직선 연결선 70"/>
          <p:cNvCxnSpPr/>
          <p:nvPr/>
        </p:nvCxnSpPr>
        <p:spPr>
          <a:xfrm>
            <a:off x="4572000" y="1923678"/>
            <a:ext cx="15903" cy="1185057"/>
          </a:xfrm>
          <a:prstGeom prst="line">
            <a:avLst/>
          </a:prstGeom>
          <a:ln w="34925" cap="rnd">
            <a:solidFill>
              <a:schemeClr val="tx1">
                <a:lumMod val="50000"/>
                <a:lumOff val="50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/>
          <p:cNvCxnSpPr/>
          <p:nvPr/>
        </p:nvCxnSpPr>
        <p:spPr>
          <a:xfrm flipV="1">
            <a:off x="4932040" y="1802056"/>
            <a:ext cx="0" cy="409654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/>
          <p:cNvCxnSpPr/>
          <p:nvPr/>
        </p:nvCxnSpPr>
        <p:spPr>
          <a:xfrm flipV="1">
            <a:off x="7812360" y="1802056"/>
            <a:ext cx="0" cy="409654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/>
          <p:cNvCxnSpPr/>
          <p:nvPr/>
        </p:nvCxnSpPr>
        <p:spPr>
          <a:xfrm flipV="1">
            <a:off x="7236296" y="1802056"/>
            <a:ext cx="0" cy="409654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/>
          <p:cNvCxnSpPr/>
          <p:nvPr/>
        </p:nvCxnSpPr>
        <p:spPr>
          <a:xfrm flipV="1">
            <a:off x="6660232" y="1802056"/>
            <a:ext cx="0" cy="409654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/>
          <p:cNvCxnSpPr/>
          <p:nvPr/>
        </p:nvCxnSpPr>
        <p:spPr>
          <a:xfrm flipV="1">
            <a:off x="6084168" y="1802056"/>
            <a:ext cx="0" cy="409654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화살표 연결선 76"/>
          <p:cNvCxnSpPr/>
          <p:nvPr/>
        </p:nvCxnSpPr>
        <p:spPr>
          <a:xfrm flipV="1">
            <a:off x="5508104" y="1802056"/>
            <a:ext cx="0" cy="409654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4465405" y="1317997"/>
            <a:ext cx="933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0070C0"/>
                </a:solidFill>
              </a:rPr>
              <a:t>SUNRIN</a:t>
            </a:r>
            <a:r>
              <a:rPr lang="ko-KR" altLang="en-US" sz="1200" dirty="0" smtClean="0">
                <a:solidFill>
                  <a:srgbClr val="0070C0"/>
                </a:solidFill>
              </a:rPr>
              <a:t>의</a:t>
            </a:r>
            <a:endParaRPr lang="en-US" altLang="ko-KR" sz="1200" dirty="0" smtClean="0">
              <a:solidFill>
                <a:srgbClr val="0070C0"/>
              </a:solidFill>
            </a:endParaRPr>
          </a:p>
          <a:p>
            <a:pPr algn="ctr"/>
            <a:r>
              <a:rPr lang="en-US" altLang="ko-KR" sz="1200" b="1" dirty="0" smtClean="0">
                <a:solidFill>
                  <a:srgbClr val="0070C0"/>
                </a:solidFill>
              </a:rPr>
              <a:t>0</a:t>
            </a:r>
            <a:r>
              <a:rPr lang="ko-KR" altLang="en-US" sz="1200" dirty="0" smtClean="0">
                <a:solidFill>
                  <a:srgbClr val="0070C0"/>
                </a:solidFill>
              </a:rPr>
              <a:t>번째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5216998" y="1502661"/>
            <a:ext cx="5822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0070C0"/>
                </a:solidFill>
              </a:rPr>
              <a:t>1</a:t>
            </a:r>
            <a:r>
              <a:rPr lang="ko-KR" altLang="en-US" sz="1200" dirty="0" smtClean="0">
                <a:solidFill>
                  <a:srgbClr val="0070C0"/>
                </a:solidFill>
              </a:rPr>
              <a:t>번째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793062" y="1502663"/>
            <a:ext cx="5822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0070C0"/>
                </a:solidFill>
              </a:rPr>
              <a:t>2</a:t>
            </a:r>
            <a:r>
              <a:rPr lang="ko-KR" altLang="en-US" sz="1200" dirty="0" smtClean="0">
                <a:solidFill>
                  <a:srgbClr val="0070C0"/>
                </a:solidFill>
              </a:rPr>
              <a:t>번째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369126" y="1502662"/>
            <a:ext cx="5822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0070C0"/>
                </a:solidFill>
              </a:rPr>
              <a:t>3</a:t>
            </a:r>
            <a:r>
              <a:rPr lang="ko-KR" altLang="en-US" sz="1200" dirty="0" smtClean="0">
                <a:solidFill>
                  <a:srgbClr val="0070C0"/>
                </a:solidFill>
              </a:rPr>
              <a:t>번째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945190" y="1502660"/>
            <a:ext cx="5822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rgbClr val="0070C0"/>
                </a:solidFill>
              </a:rPr>
              <a:t>4</a:t>
            </a:r>
            <a:r>
              <a:rPr lang="ko-KR" altLang="en-US" sz="1200" dirty="0" smtClean="0">
                <a:solidFill>
                  <a:srgbClr val="0070C0"/>
                </a:solidFill>
              </a:rPr>
              <a:t>번째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7521254" y="1502663"/>
            <a:ext cx="5822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b="1" dirty="0" smtClean="0">
                <a:solidFill>
                  <a:srgbClr val="0070C0"/>
                </a:solidFill>
              </a:rPr>
              <a:t>5</a:t>
            </a:r>
            <a:r>
              <a:rPr lang="ko-KR" altLang="en-US" sz="1200" dirty="0" smtClean="0">
                <a:solidFill>
                  <a:srgbClr val="0070C0"/>
                </a:solidFill>
              </a:rPr>
              <a:t>번째</a:t>
            </a:r>
            <a:endParaRPr lang="ko-KR" altLang="en-US" sz="1200" dirty="0">
              <a:solidFill>
                <a:srgbClr val="0070C0"/>
              </a:solidFill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94627" y="3205308"/>
            <a:ext cx="33758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2060"/>
                </a:solidFill>
              </a:rPr>
              <a:t>char a=‘s’;</a:t>
            </a:r>
          </a:p>
          <a:p>
            <a:pPr algn="ctr"/>
            <a:r>
              <a:rPr lang="en-US" altLang="ko-KR" b="1" dirty="0" smtClean="0">
                <a:solidFill>
                  <a:srgbClr val="002060"/>
                </a:solidFill>
              </a:rPr>
              <a:t>char b=‘u’;</a:t>
            </a:r>
          </a:p>
          <a:p>
            <a:pPr algn="ctr"/>
            <a:r>
              <a:rPr lang="en-US" altLang="ko-KR" b="1" dirty="0" smtClean="0">
                <a:solidFill>
                  <a:srgbClr val="002060"/>
                </a:solidFill>
              </a:rPr>
              <a:t>char c=‘n’;</a:t>
            </a:r>
          </a:p>
          <a:p>
            <a:pPr algn="ctr"/>
            <a:r>
              <a:rPr lang="en-US" altLang="ko-KR" b="1" dirty="0" smtClean="0">
                <a:solidFill>
                  <a:srgbClr val="002060"/>
                </a:solidFill>
              </a:rPr>
              <a:t>.</a:t>
            </a:r>
          </a:p>
          <a:p>
            <a:pPr algn="ctr"/>
            <a:r>
              <a:rPr lang="en-US" altLang="ko-KR" b="1" dirty="0" smtClean="0">
                <a:solidFill>
                  <a:srgbClr val="002060"/>
                </a:solidFill>
              </a:rPr>
              <a:t>.</a:t>
            </a:r>
          </a:p>
          <a:p>
            <a:pPr algn="ctr"/>
            <a:r>
              <a:rPr lang="en-US" altLang="ko-KR" b="1" dirty="0">
                <a:solidFill>
                  <a:srgbClr val="002060"/>
                </a:solidFill>
              </a:rPr>
              <a:t>.</a:t>
            </a:r>
            <a:endParaRPr lang="en-US" altLang="ko-KR" b="1" dirty="0" smtClean="0">
              <a:solidFill>
                <a:srgbClr val="002060"/>
              </a:solidFill>
            </a:endParaRPr>
          </a:p>
          <a:p>
            <a:pPr algn="ctr"/>
            <a:endParaRPr lang="ko-KR" altLang="en-US" b="1" dirty="0" smtClean="0">
              <a:solidFill>
                <a:srgbClr val="002060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464154" y="3219822"/>
            <a:ext cx="4068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solidFill>
                  <a:srgbClr val="002060"/>
                </a:solidFill>
              </a:rPr>
              <a:t>char </a:t>
            </a:r>
            <a:r>
              <a:rPr lang="en-US" altLang="ko-KR" b="1" dirty="0" err="1" smtClean="0">
                <a:solidFill>
                  <a:srgbClr val="002060"/>
                </a:solidFill>
              </a:rPr>
              <a:t>arr</a:t>
            </a:r>
            <a:r>
              <a:rPr lang="en-US" altLang="ko-KR" b="1" dirty="0" smtClean="0">
                <a:solidFill>
                  <a:srgbClr val="002060"/>
                </a:solidFill>
              </a:rPr>
              <a:t>[6]={‘s’, ’u’, ’n’, ’r’, ’</a:t>
            </a:r>
            <a:r>
              <a:rPr lang="en-US" altLang="ko-KR" b="1" dirty="0" err="1" smtClean="0">
                <a:solidFill>
                  <a:srgbClr val="002060"/>
                </a:solidFill>
              </a:rPr>
              <a:t>i</a:t>
            </a:r>
            <a:r>
              <a:rPr lang="en-US" altLang="ko-KR" b="1" dirty="0" smtClean="0">
                <a:solidFill>
                  <a:srgbClr val="002060"/>
                </a:solidFill>
              </a:rPr>
              <a:t>’, ’n’};</a:t>
            </a:r>
            <a:endParaRPr lang="ko-KR" altLang="en-US" b="1" dirty="0" smtClean="0">
              <a:solidFill>
                <a:srgbClr val="002060"/>
              </a:solidFill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2014628" y="118348"/>
            <a:ext cx="1459436" cy="1805330"/>
            <a:chOff x="3131840" y="2784223"/>
            <a:chExt cx="1459436" cy="1805330"/>
          </a:xfrm>
        </p:grpSpPr>
        <p:sp>
          <p:nvSpPr>
            <p:cNvPr id="58" name="TextBox 57"/>
            <p:cNvSpPr txBox="1"/>
            <p:nvPr/>
          </p:nvSpPr>
          <p:spPr>
            <a:xfrm>
              <a:off x="3159888" y="2784223"/>
              <a:ext cx="14287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J초콜릿" panose="02020603020101020101" pitchFamily="18" charset="-127"/>
                  <a:ea typeface="SJ초콜릿" panose="02020603020101020101" pitchFamily="18" charset="-127"/>
                </a:rPr>
                <a:t>변수의 아파트</a:t>
              </a:r>
              <a:endPara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endParaRPr>
            </a:p>
          </p:txBody>
        </p:sp>
        <p:pic>
          <p:nvPicPr>
            <p:cNvPr id="59" name="Picture 2" descr="http://ssacstat.com/base/component/board/board_12/u_image/20150507093554_658196518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31840" y="3075389"/>
              <a:ext cx="1459436" cy="15141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4934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5" name="표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030617"/>
              </p:ext>
            </p:extLst>
          </p:nvPr>
        </p:nvGraphicFramePr>
        <p:xfrm>
          <a:off x="3059832" y="2040399"/>
          <a:ext cx="4004295" cy="82299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00859"/>
                <a:gridCol w="800859"/>
                <a:gridCol w="800859"/>
                <a:gridCol w="800859"/>
                <a:gridCol w="800859"/>
              </a:tblGrid>
              <a:tr h="2764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정 수</a:t>
                      </a:r>
                      <a:endParaRPr lang="ko-KR" altLang="en-US" sz="2400" dirty="0">
                        <a:latin typeface="SJ초콜릿" panose="02020603020101020101" pitchFamily="18" charset="-127"/>
                        <a:ea typeface="SJ초콜릿" panose="02020603020101020101" pitchFamily="18" charset="-127"/>
                      </a:endParaRP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문자열</a:t>
                      </a:r>
                      <a:endParaRPr lang="ko-KR" altLang="en-US" sz="2400" dirty="0">
                        <a:latin typeface="SJ초콜릿" panose="02020603020101020101" pitchFamily="18" charset="-127"/>
                        <a:ea typeface="SJ초콜릿" panose="02020603020101020101" pitchFamily="18" charset="-127"/>
                      </a:endParaRP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정 수</a:t>
                      </a:r>
                      <a:endParaRPr lang="ko-KR" altLang="en-US" sz="2400" dirty="0">
                        <a:latin typeface="SJ초콜릿" panose="02020603020101020101" pitchFamily="18" charset="-127"/>
                        <a:ea typeface="SJ초콜릿" panose="02020603020101020101" pitchFamily="18" charset="-127"/>
                      </a:endParaRP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정 수</a:t>
                      </a:r>
                      <a:endParaRPr lang="ko-KR" altLang="en-US" sz="2400" dirty="0">
                        <a:latin typeface="SJ초콜릿" panose="02020603020101020101" pitchFamily="18" charset="-127"/>
                        <a:ea typeface="SJ초콜릿" panose="02020603020101020101" pitchFamily="18" charset="-127"/>
                      </a:endParaRP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실 수</a:t>
                      </a: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</a:tr>
            </a:tbl>
          </a:graphicData>
        </a:graphic>
      </p:graphicFrame>
      <p:cxnSp>
        <p:nvCxnSpPr>
          <p:cNvPr id="66" name="직선 연결선 65"/>
          <p:cNvCxnSpPr/>
          <p:nvPr/>
        </p:nvCxnSpPr>
        <p:spPr>
          <a:xfrm>
            <a:off x="1627389" y="3329089"/>
            <a:ext cx="5889223" cy="5678"/>
          </a:xfrm>
          <a:prstGeom prst="line">
            <a:avLst/>
          </a:prstGeom>
          <a:ln w="34925" cap="rnd">
            <a:solidFill>
              <a:schemeClr val="tx1">
                <a:lumMod val="50000"/>
                <a:lumOff val="50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7" name="표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484575"/>
              </p:ext>
            </p:extLst>
          </p:nvPr>
        </p:nvGraphicFramePr>
        <p:xfrm>
          <a:off x="3059832" y="3840599"/>
          <a:ext cx="4004295" cy="45723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00859"/>
                <a:gridCol w="800859"/>
                <a:gridCol w="800859"/>
                <a:gridCol w="800859"/>
                <a:gridCol w="800859"/>
              </a:tblGrid>
              <a:tr h="27643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정 수</a:t>
                      </a:r>
                      <a:endParaRPr lang="ko-KR" altLang="en-US" sz="2400" dirty="0">
                        <a:latin typeface="SJ초콜릿" panose="02020603020101020101" pitchFamily="18" charset="-127"/>
                        <a:ea typeface="SJ초콜릿" panose="02020603020101020101" pitchFamily="18" charset="-127"/>
                      </a:endParaRP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정 수</a:t>
                      </a:r>
                      <a:endParaRPr lang="ko-KR" altLang="en-US" sz="2400" dirty="0">
                        <a:latin typeface="SJ초콜릿" panose="02020603020101020101" pitchFamily="18" charset="-127"/>
                        <a:ea typeface="SJ초콜릿" panose="02020603020101020101" pitchFamily="18" charset="-127"/>
                      </a:endParaRP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정 수</a:t>
                      </a:r>
                      <a:endParaRPr lang="ko-KR" altLang="en-US" sz="2400" dirty="0">
                        <a:latin typeface="SJ초콜릿" panose="02020603020101020101" pitchFamily="18" charset="-127"/>
                        <a:ea typeface="SJ초콜릿" panose="02020603020101020101" pitchFamily="18" charset="-127"/>
                      </a:endParaRP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정 수</a:t>
                      </a:r>
                      <a:endParaRPr lang="ko-KR" altLang="en-US" sz="2400" dirty="0">
                        <a:latin typeface="SJ초콜릿" panose="02020603020101020101" pitchFamily="18" charset="-127"/>
                        <a:ea typeface="SJ초콜릿" panose="02020603020101020101" pitchFamily="18" charset="-127"/>
                      </a:endParaRP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400" dirty="0" smtClean="0">
                          <a:latin typeface="SJ초콜릿" panose="02020603020101020101" pitchFamily="18" charset="-127"/>
                          <a:ea typeface="SJ초콜릿" panose="02020603020101020101" pitchFamily="18" charset="-127"/>
                        </a:rPr>
                        <a:t>정 수</a:t>
                      </a:r>
                    </a:p>
                  </a:txBody>
                  <a:tcPr marT="45736" marB="45736" anchor="ctr">
                    <a:solidFill>
                      <a:srgbClr val="E00868"/>
                    </a:solidFill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259632" y="1752367"/>
            <a:ext cx="978153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r>
              <a:rPr lang="en-US" altLang="ko-KR" sz="80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O</a:t>
            </a:r>
            <a:endParaRPr lang="ko-KR" altLang="en-US" sz="8000" b="1" cap="all" dirty="0" smtClean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331640" y="3336543"/>
            <a:ext cx="854721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r>
              <a:rPr lang="en-US" altLang="ko-KR" sz="8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X</a:t>
            </a:r>
            <a:endParaRPr lang="ko-KR" altLang="en-US" sz="8000" b="1" cap="all" dirty="0" smtClean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1243297" y="555526"/>
            <a:ext cx="665740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1. 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배열은 같거나 다른 </a:t>
            </a:r>
            <a:r>
              <a:rPr lang="ko-KR" altLang="en-US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데이터형의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 변수를 메모리에 연속적으로 할당하고 같은 이름으로 사용하는 방법을 제공한다</a:t>
            </a:r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.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SJ초콜릿" panose="02020603020101020101" pitchFamily="18" charset="-127"/>
              <a:ea typeface="SJ초콜릿" panose="02020603020101020101" pitchFamily="18" charset="-127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2453184" y="228371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선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린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2453184" y="3939902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선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3347864" y="555526"/>
            <a:ext cx="504056" cy="415498"/>
          </a:xfrm>
          <a:prstGeom prst="rect">
            <a:avLst/>
          </a:prstGeom>
          <a:solidFill>
            <a:schemeClr val="bg1"/>
          </a:solidFill>
          <a:ln w="222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128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642910" y="2331333"/>
            <a:ext cx="768204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ko-KR" altLang="en-US" sz="2000" b="1" dirty="0" smtClean="0"/>
              <a:t>유사한 일의 반복이 특기인 컴퓨터의 속성상 배열은 가장 기본적인 자료구조</a:t>
            </a:r>
            <a:r>
              <a:rPr lang="en-US" altLang="ko-KR" sz="2000" b="1" dirty="0" smtClean="0"/>
              <a:t>.</a:t>
            </a:r>
            <a:endParaRPr lang="en-US" altLang="ko-KR" sz="2000" dirty="0" smtClean="0"/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ko-KR" altLang="en-US" sz="2000" b="1" dirty="0" smtClean="0"/>
              <a:t>더 쉽고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간단한 코드로 문제를 해결할 수 있음</a:t>
            </a:r>
            <a:r>
              <a:rPr lang="en-US" altLang="ko-KR" sz="2000" b="1" dirty="0" smtClean="0"/>
              <a:t>.</a:t>
            </a:r>
            <a:endParaRPr lang="en-US" altLang="ko-KR" sz="2000" dirty="0"/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altLang="ko-KR" sz="2000" b="1" dirty="0" smtClean="0"/>
              <a:t>C</a:t>
            </a:r>
            <a:r>
              <a:rPr lang="ko-KR" altLang="en-US" sz="2000" b="1" dirty="0" smtClean="0"/>
              <a:t>언어에서는 문자열도 배열로 표현</a:t>
            </a:r>
            <a:r>
              <a:rPr lang="en-US" altLang="ko-KR" sz="2000" b="1" dirty="0" smtClean="0"/>
              <a:t>, </a:t>
            </a:r>
            <a:r>
              <a:rPr lang="ko-KR" altLang="en-US" sz="2000" b="1" dirty="0" smtClean="0"/>
              <a:t>문자열을 자유자재로 다루려면 배열에 익숙해져야 함</a:t>
            </a:r>
            <a:r>
              <a:rPr lang="en-US" altLang="ko-KR" sz="2000" b="1" dirty="0" smtClean="0"/>
              <a:t>.</a:t>
            </a:r>
            <a:endParaRPr lang="en-US" altLang="ko-KR" sz="1400" b="1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323528" y="699542"/>
            <a:ext cx="432048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1.1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배열을 왜 공부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 </a:t>
            </a:r>
            <a:endParaRPr lang="ko-KR" altLang="en-US" sz="2400" dirty="0"/>
          </a:p>
          <a:p>
            <a:r>
              <a:rPr lang="en-US" altLang="ko-K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42910" y="1170206"/>
            <a:ext cx="76820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ko-KR" altLang="en-US" sz="2000" b="1" dirty="0" smtClean="0"/>
              <a:t>배</a:t>
            </a:r>
            <a:r>
              <a:rPr lang="ko-KR" altLang="en-US" sz="2000" b="1" dirty="0"/>
              <a:t>열</a:t>
            </a:r>
            <a:r>
              <a:rPr lang="en-US" altLang="ko-KR" sz="2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000" dirty="0" smtClean="0"/>
              <a:t>(Array) </a:t>
            </a:r>
          </a:p>
          <a:p>
            <a:pPr marL="285750" indent="-285750">
              <a:lnSpc>
                <a:spcPct val="150000"/>
              </a:lnSpc>
            </a:pPr>
            <a:r>
              <a:rPr lang="en-US" altLang="ko-KR" sz="1200" dirty="0" smtClean="0"/>
              <a:t>	</a:t>
            </a:r>
            <a:r>
              <a:rPr lang="en-US" altLang="ko-KR" sz="1600" dirty="0" smtClean="0"/>
              <a:t>: </a:t>
            </a:r>
            <a:r>
              <a:rPr lang="ko-KR" altLang="en-US" sz="1600" u="sng" dirty="0" smtClean="0"/>
              <a:t>같은 </a:t>
            </a:r>
            <a:r>
              <a:rPr lang="ko-KR" altLang="en-US" sz="1600" u="sng" dirty="0" err="1" smtClean="0"/>
              <a:t>데이터형</a:t>
            </a:r>
            <a:r>
              <a:rPr lang="ko-KR" altLang="en-US" sz="1600" dirty="0" err="1" smtClean="0"/>
              <a:t>의</a:t>
            </a:r>
            <a:r>
              <a:rPr lang="ko-KR" altLang="en-US" sz="1600" dirty="0" smtClean="0"/>
              <a:t> 변수를 메모리에 </a:t>
            </a:r>
            <a:r>
              <a:rPr lang="ko-KR" altLang="en-US" sz="1600" u="sng" dirty="0" smtClean="0"/>
              <a:t>연속적으로 할당</a:t>
            </a:r>
            <a:r>
              <a:rPr lang="ko-KR" altLang="en-US" sz="1600" dirty="0" smtClean="0"/>
              <a:t>하고</a:t>
            </a:r>
            <a:r>
              <a:rPr lang="en-US" altLang="ko-KR" sz="1600" dirty="0" smtClean="0"/>
              <a:t>,</a:t>
            </a:r>
          </a:p>
          <a:p>
            <a:pPr marL="285750" indent="-285750">
              <a:lnSpc>
                <a:spcPct val="1500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  </a:t>
            </a:r>
            <a:r>
              <a:rPr lang="ko-KR" altLang="en-US" sz="1600" u="sng" dirty="0" smtClean="0"/>
              <a:t>같은 이름</a:t>
            </a:r>
            <a:r>
              <a:rPr lang="ko-KR" altLang="en-US" sz="1600" dirty="0" smtClean="0"/>
              <a:t>으로 사용하는 방법을 제공한다</a:t>
            </a:r>
            <a:r>
              <a:rPr lang="en-US" altLang="ko-KR" sz="1600" dirty="0" smtClean="0"/>
              <a:t>.</a:t>
            </a:r>
          </a:p>
          <a:p>
            <a:pPr marL="285750" indent="-285750">
              <a:lnSpc>
                <a:spcPct val="150000"/>
              </a:lnSpc>
              <a:buBlip>
                <a:blip r:embed="rId4"/>
              </a:buBlip>
            </a:pPr>
            <a:endParaRPr lang="ko-KR" alt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124595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59632" y="1752367"/>
            <a:ext cx="978153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r>
              <a:rPr lang="en-US" altLang="ko-KR" sz="8000" b="1" cap="all" dirty="0" smtClean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O</a:t>
            </a:r>
            <a:endParaRPr lang="ko-KR" altLang="en-US" sz="8000" b="1" cap="all" dirty="0" smtClean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331640" y="3336543"/>
            <a:ext cx="854721" cy="1323439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r>
              <a:rPr lang="en-US" altLang="ko-KR" sz="8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X</a:t>
            </a:r>
            <a:endParaRPr lang="ko-KR" altLang="en-US" sz="8000" b="1" cap="all" dirty="0" smtClean="0">
              <a:ln w="0"/>
              <a:gradFill flip="none">
                <a:gsLst>
                  <a:gs pos="0">
                    <a:schemeClr val="accent1">
                      <a:tint val="75000"/>
                      <a:shade val="75000"/>
                      <a:satMod val="170000"/>
                    </a:schemeClr>
                  </a:gs>
                  <a:gs pos="49000">
                    <a:schemeClr val="accent1">
                      <a:tint val="88000"/>
                      <a:shade val="65000"/>
                      <a:satMod val="172000"/>
                    </a:schemeClr>
                  </a:gs>
                  <a:gs pos="50000">
                    <a:schemeClr val="accent1">
                      <a:shade val="65000"/>
                      <a:satMod val="130000"/>
                    </a:schemeClr>
                  </a:gs>
                  <a:gs pos="92000">
                    <a:schemeClr val="accent1">
                      <a:shade val="50000"/>
                      <a:satMod val="120000"/>
                    </a:schemeClr>
                  </a:gs>
                  <a:gs pos="100000">
                    <a:schemeClr val="accent1">
                      <a:shade val="48000"/>
                      <a:satMod val="120000"/>
                    </a:schemeClr>
                  </a:gs>
                </a:gsLst>
                <a:lin ang="5400000"/>
              </a:gradFill>
              <a:effectLst>
                <a:reflection blurRad="12700" stA="50000" endPos="50000" dist="5000" dir="5400000" sy="-100000" rotWithShape="0"/>
              </a:effectLst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1575501" y="555526"/>
            <a:ext cx="59929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(2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)</a:t>
            </a:r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 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다음은 배열의 크기를 지정하는 코드이다</a:t>
            </a:r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. </a:t>
            </a:r>
          </a:p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     배열의 크기는 배열이 가진 원소의 개수이다</a:t>
            </a:r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.</a:t>
            </a:r>
          </a:p>
          <a:p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     그렇다면 다음 </a:t>
            </a:r>
            <a:r>
              <a:rPr lang="en-US" altLang="ko-KR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int</a:t>
            </a:r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 </a:t>
            </a:r>
            <a:r>
              <a:rPr lang="en-US" altLang="ko-KR" sz="24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arr</a:t>
            </a:r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[size]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의 크기는 </a:t>
            </a:r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5</a:t>
            </a:r>
            <a:r>
              <a:rPr lang="ko-KR" alt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인가</a:t>
            </a:r>
            <a:r>
              <a:rPr lang="en-US" altLang="ko-KR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J초콜릿" panose="02020603020101020101" pitchFamily="18" charset="-127"/>
                <a:ea typeface="SJ초콜릿" panose="02020603020101020101" pitchFamily="18" charset="-127"/>
              </a:rPr>
              <a:t>?</a:t>
            </a:r>
            <a:endParaRPr lang="ko-KR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SJ초콜릿" panose="02020603020101020101" pitchFamily="18" charset="-127"/>
              <a:ea typeface="SJ초콜릿" panose="02020603020101020101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315076"/>
            <a:ext cx="2050330" cy="925370"/>
          </a:xfrm>
          <a:prstGeom prst="rect">
            <a:avLst/>
          </a:prstGeom>
          <a:ln>
            <a:noFill/>
          </a:ln>
          <a:effectLst>
            <a:softEdge rad="3175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5" name="직선 화살표 연결선 14"/>
          <p:cNvCxnSpPr/>
          <p:nvPr/>
        </p:nvCxnSpPr>
        <p:spPr>
          <a:xfrm flipH="1">
            <a:off x="4499992" y="2749739"/>
            <a:ext cx="649970" cy="0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221970" y="2571750"/>
            <a:ext cx="39917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E00868"/>
                </a:solidFill>
              </a:rPr>
              <a:t>// </a:t>
            </a:r>
            <a:r>
              <a:rPr lang="ko-KR" altLang="en-US" sz="1600" dirty="0" smtClean="0">
                <a:solidFill>
                  <a:srgbClr val="E00868"/>
                </a:solidFill>
              </a:rPr>
              <a:t>배열의 크기가 변수이므로 컴파일 에러</a:t>
            </a:r>
            <a:endParaRPr lang="ko-KR" altLang="en-US" sz="1600" dirty="0">
              <a:solidFill>
                <a:srgbClr val="E00868"/>
              </a:solidFill>
            </a:endParaRPr>
          </a:p>
        </p:txBody>
      </p:sp>
      <p:cxnSp>
        <p:nvCxnSpPr>
          <p:cNvPr id="19" name="직선 화살표 연결선 18"/>
          <p:cNvCxnSpPr/>
          <p:nvPr/>
        </p:nvCxnSpPr>
        <p:spPr>
          <a:xfrm flipH="1">
            <a:off x="4716016" y="3048804"/>
            <a:ext cx="649970" cy="0"/>
          </a:xfrm>
          <a:prstGeom prst="straightConnector1">
            <a:avLst/>
          </a:prstGeom>
          <a:ln w="38100" cap="rnd">
            <a:solidFill>
              <a:srgbClr val="FFC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5437994" y="2923079"/>
            <a:ext cx="309892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rgbClr val="E00868"/>
                </a:solidFill>
              </a:rPr>
              <a:t>// </a:t>
            </a:r>
            <a:r>
              <a:rPr lang="ko-KR" altLang="en-US" sz="1600" dirty="0" smtClean="0">
                <a:solidFill>
                  <a:srgbClr val="E00868"/>
                </a:solidFill>
              </a:rPr>
              <a:t>배열의 크기가 변수를 포함한</a:t>
            </a:r>
            <a:endParaRPr lang="en-US" altLang="ko-KR" sz="1600" dirty="0" smtClean="0">
              <a:solidFill>
                <a:srgbClr val="E00868"/>
              </a:solidFill>
            </a:endParaRPr>
          </a:p>
          <a:p>
            <a:r>
              <a:rPr lang="ko-KR" altLang="en-US" sz="1600" dirty="0" smtClean="0">
                <a:solidFill>
                  <a:srgbClr val="E00868"/>
                </a:solidFill>
              </a:rPr>
              <a:t>수식이므로</a:t>
            </a:r>
            <a:r>
              <a:rPr lang="en-US" altLang="ko-KR" sz="1600" dirty="0">
                <a:solidFill>
                  <a:srgbClr val="E00868"/>
                </a:solidFill>
              </a:rPr>
              <a:t> </a:t>
            </a:r>
            <a:r>
              <a:rPr lang="ko-KR" altLang="en-US" sz="1600" dirty="0" smtClean="0">
                <a:solidFill>
                  <a:srgbClr val="E00868"/>
                </a:solidFill>
              </a:rPr>
              <a:t>컴파일 에러</a:t>
            </a:r>
            <a:endParaRPr lang="ko-KR" altLang="en-US" sz="1600" dirty="0">
              <a:solidFill>
                <a:srgbClr val="E0086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6534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323528" y="258522"/>
            <a:ext cx="6840760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7158058" y="140816"/>
            <a:ext cx="45719" cy="2706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/>
          <p:cNvCxnSpPr/>
          <p:nvPr/>
        </p:nvCxnSpPr>
        <p:spPr>
          <a:xfrm>
            <a:off x="845031" y="259090"/>
            <a:ext cx="925218" cy="0"/>
          </a:xfrm>
          <a:prstGeom prst="line">
            <a:avLst/>
          </a:prstGeom>
          <a:ln w="12700">
            <a:solidFill>
              <a:srgbClr val="E008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이등변 삼각형 12"/>
          <p:cNvSpPr/>
          <p:nvPr/>
        </p:nvSpPr>
        <p:spPr>
          <a:xfrm rot="5400000">
            <a:off x="696206" y="221791"/>
            <a:ext cx="289971" cy="71315"/>
          </a:xfrm>
          <a:prstGeom prst="triangle">
            <a:avLst/>
          </a:prstGeom>
          <a:solidFill>
            <a:srgbClr val="E0086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14282" y="71420"/>
            <a:ext cx="4219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dirty="0" smtClean="0">
                <a:solidFill>
                  <a:schemeClr val="bg1"/>
                </a:solidFill>
              </a:rPr>
              <a:t>01</a:t>
            </a:r>
            <a:endParaRPr lang="ko-KR" alt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596336" y="120833"/>
            <a:ext cx="6062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/>
              <a:t>배 열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711127" y="771550"/>
            <a:ext cx="7721746" cy="3438386"/>
            <a:chOff x="211815" y="771550"/>
            <a:chExt cx="7721746" cy="3438386"/>
          </a:xfrm>
        </p:grpSpPr>
        <p:sp>
          <p:nvSpPr>
            <p:cNvPr id="2" name="TextBox 1"/>
            <p:cNvSpPr txBox="1"/>
            <p:nvPr/>
          </p:nvSpPr>
          <p:spPr>
            <a:xfrm>
              <a:off x="251520" y="1347614"/>
              <a:ext cx="7682041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lnSpc>
                  <a:spcPct val="150000"/>
                </a:lnSpc>
                <a:buClr>
                  <a:schemeClr val="tx2"/>
                </a:buClr>
                <a:buFont typeface="+mj-ea"/>
                <a:buAutoNum type="circleNumDbPlain"/>
              </a:pPr>
              <a:r>
                <a:rPr lang="ko-KR" altLang="en-US" sz="2000" b="1" dirty="0"/>
                <a:t>배열요소의 번호인 첨자는 항상 </a:t>
              </a:r>
              <a:r>
                <a:rPr lang="en-US" altLang="ko-KR" sz="2000" b="1" dirty="0"/>
                <a:t>0</a:t>
              </a:r>
              <a:r>
                <a:rPr lang="ko-KR" altLang="en-US" sz="2000" b="1" dirty="0"/>
                <a:t>부터 </a:t>
              </a:r>
              <a:r>
                <a:rPr lang="ko-KR" altLang="en-US" sz="2000" b="1" dirty="0" smtClean="0"/>
                <a:t>시작 </a:t>
              </a:r>
              <a:r>
                <a:rPr lang="en-US" altLang="ko-KR" sz="2000" b="1" dirty="0" smtClean="0"/>
                <a:t>(Zero Base)</a:t>
              </a:r>
              <a:endParaRPr lang="en-US" altLang="ko-KR" sz="2000" b="1" dirty="0"/>
            </a:p>
            <a:p>
              <a:pPr marL="457200" indent="-457200">
                <a:lnSpc>
                  <a:spcPct val="150000"/>
                </a:lnSpc>
                <a:buClr>
                  <a:schemeClr val="tx2"/>
                </a:buClr>
                <a:buFont typeface="+mj-ea"/>
                <a:buAutoNum type="circleNumDbPlain"/>
              </a:pPr>
              <a:r>
                <a:rPr lang="ko-KR" altLang="en-US" sz="2000" b="1" dirty="0" smtClean="0"/>
                <a:t>배열이 차지하는 총 메모리양은 배열의 크기에 배열 요소의 크기를 곱해서 구할 수 있음</a:t>
              </a:r>
              <a:endParaRPr lang="en-US" altLang="ko-KR" sz="2000" b="1" dirty="0"/>
            </a:p>
            <a:p>
              <a:pPr marL="457200" indent="-457200">
                <a:lnSpc>
                  <a:spcPct val="150000"/>
                </a:lnSpc>
                <a:buClr>
                  <a:schemeClr val="tx2"/>
                </a:buClr>
                <a:buFont typeface="+mj-ea"/>
                <a:buAutoNum type="circleNumDbPlain"/>
              </a:pPr>
              <a:r>
                <a:rPr lang="ko-KR" altLang="en-US" sz="2000" b="1" dirty="0" smtClean="0"/>
                <a:t>배열을 선언할 때 크기는 반드시 상수로 주어야 함</a:t>
              </a:r>
              <a:endParaRPr lang="en-US" altLang="ko-KR" sz="2000" b="1" dirty="0" smtClean="0"/>
            </a:p>
            <a:p>
              <a:pPr marL="457200" indent="-457200">
                <a:lnSpc>
                  <a:spcPct val="150000"/>
                </a:lnSpc>
                <a:buClr>
                  <a:schemeClr val="tx2"/>
                </a:buClr>
                <a:buFont typeface="+mj-ea"/>
                <a:buAutoNum type="circleNumDbPlain"/>
              </a:pPr>
              <a:r>
                <a:rPr lang="en-US" altLang="ko-KR" sz="2000" b="1" dirty="0" smtClean="0"/>
                <a:t>C</a:t>
              </a:r>
              <a:r>
                <a:rPr lang="ko-KR" altLang="en-US" sz="2000" b="1" dirty="0" smtClean="0"/>
                <a:t>언어는 배열의 범위를 전혀 점검하지 않음</a:t>
              </a:r>
              <a:endParaRPr lang="en-US" altLang="ko-KR" sz="2000" b="1" dirty="0" smtClean="0"/>
            </a:p>
            <a:p>
              <a:pPr marL="457200" indent="-457200">
                <a:lnSpc>
                  <a:spcPct val="150000"/>
                </a:lnSpc>
                <a:buClr>
                  <a:schemeClr val="tx2"/>
                </a:buClr>
                <a:buFont typeface="+mj-ea"/>
                <a:buAutoNum type="circleNumDbPlain"/>
              </a:pPr>
              <a:r>
                <a:rPr lang="ko-KR" altLang="en-US" sz="2000" b="1" dirty="0" err="1" smtClean="0"/>
                <a:t>배열명은</a:t>
              </a:r>
              <a:r>
                <a:rPr lang="ko-KR" altLang="en-US" sz="2000" b="1" dirty="0" smtClean="0"/>
                <a:t> 배열의 시작번지 값을 가지는 포인터 상수</a:t>
              </a:r>
              <a:endParaRPr lang="en-US" altLang="ko-KR" sz="2000" b="1" dirty="0" smtClean="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211815" y="771550"/>
              <a:ext cx="3280065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1.2 </a:t>
              </a:r>
              <a:r>
                <a:rPr lang="ko-KR" altLang="en-US" sz="24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배열의 </a:t>
              </a:r>
              <a:r>
                <a:rPr lang="en-US" altLang="ko-KR" sz="24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5</a:t>
              </a:r>
              <a:r>
                <a:rPr lang="ko-KR" altLang="en-US" sz="2400" b="1" dirty="0" smtClean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가지 특성</a:t>
              </a:r>
              <a:endParaRPr lang="ko-KR" alt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92949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22225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ap="rnd">
          <a:solidFill>
            <a:srgbClr val="FF0000"/>
          </a:solidFill>
          <a:prstDash val="solid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60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5113</TotalTime>
  <Words>1773</Words>
  <Application>Microsoft Office PowerPoint</Application>
  <PresentationFormat>화면 슬라이드 쇼(16:9)</PresentationFormat>
  <Paragraphs>393</Paragraphs>
  <Slides>38</Slides>
  <Notes>33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38</vt:i4>
      </vt:variant>
    </vt:vector>
  </HeadingPairs>
  <TitlesOfParts>
    <vt:vector size="49" baseType="lpstr">
      <vt:lpstr>굴림</vt:lpstr>
      <vt:lpstr>Arial</vt:lpstr>
      <vt:lpstr>SJ초콜릿</vt:lpstr>
      <vt:lpstr>나눔고딕</vt:lpstr>
      <vt:lpstr>나눔고딕 ExtraBold</vt:lpstr>
      <vt:lpstr>Menlo</vt:lpstr>
      <vt:lpstr>맑은 고딕</vt:lpstr>
      <vt:lpstr>나눔고딕코딩</vt:lpstr>
      <vt:lpstr>Arial Unicode MS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이예은</dc:creator>
  <cp:lastModifiedBy>Jin</cp:lastModifiedBy>
  <cp:revision>318</cp:revision>
  <dcterms:created xsi:type="dcterms:W3CDTF">2015-03-17T10:14:13Z</dcterms:created>
  <dcterms:modified xsi:type="dcterms:W3CDTF">2016-05-12T01:33:17Z</dcterms:modified>
</cp:coreProperties>
</file>